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80" r:id="rId5"/>
    <p:sldId id="281" r:id="rId6"/>
    <p:sldId id="267" r:id="rId7"/>
    <p:sldId id="268" r:id="rId8"/>
    <p:sldId id="269" r:id="rId9"/>
    <p:sldId id="271" r:id="rId10"/>
    <p:sldId id="272" r:id="rId11"/>
    <p:sldId id="273" r:id="rId12"/>
    <p:sldId id="283" r:id="rId13"/>
    <p:sldId id="284" r:id="rId14"/>
    <p:sldId id="275" r:id="rId15"/>
    <p:sldId id="276" r:id="rId16"/>
    <p:sldId id="285" r:id="rId17"/>
    <p:sldId id="286" r:id="rId18"/>
    <p:sldId id="287" r:id="rId19"/>
    <p:sldId id="288" r:id="rId20"/>
    <p:sldId id="278" r:id="rId21"/>
    <p:sldId id="279" r:id="rId22"/>
    <p:sldId id="289" r:id="rId23"/>
    <p:sldId id="290" r:id="rId24"/>
    <p:sldId id="291" r:id="rId25"/>
    <p:sldId id="292" r:id="rId26"/>
    <p:sldId id="293" r:id="rId27"/>
    <p:sldId id="294" r:id="rId28"/>
    <p:sldId id="270" r:id="rId29"/>
    <p:sldId id="28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612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77E135-7C30-4C82-B7CA-919E33402A4B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16AD75A-F7D9-4CDD-9B93-D0CF3A04E601}">
      <dgm:prSet phldrT="[Text]" custT="1"/>
      <dgm:spPr/>
      <dgm:t>
        <a:bodyPr/>
        <a:lstStyle/>
        <a:p>
          <a:r>
            <a:rPr lang="en-US" sz="3200" b="1" dirty="0" smtClean="0"/>
            <a:t>Henry </a:t>
          </a:r>
          <a:r>
            <a:rPr lang="en-US" sz="3200" b="1" dirty="0" err="1" smtClean="0"/>
            <a:t>Fayol</a:t>
          </a:r>
          <a:endParaRPr lang="en-US" sz="3200" b="1" dirty="0"/>
        </a:p>
      </dgm:t>
    </dgm:pt>
    <dgm:pt modelId="{94703154-7AF5-4BA6-A91A-BAB7860BA65C}" type="parTrans" cxnId="{8D1D3919-42EF-4EDA-A91A-F99CF4ACDC8C}">
      <dgm:prSet/>
      <dgm:spPr/>
      <dgm:t>
        <a:bodyPr/>
        <a:lstStyle/>
        <a:p>
          <a:endParaRPr lang="en-US"/>
        </a:p>
      </dgm:t>
    </dgm:pt>
    <dgm:pt modelId="{B904BA2F-3D95-457F-8DEF-343355E750F2}" type="sibTrans" cxnId="{8D1D3919-42EF-4EDA-A91A-F99CF4ACDC8C}">
      <dgm:prSet/>
      <dgm:spPr/>
      <dgm:t>
        <a:bodyPr/>
        <a:lstStyle/>
        <a:p>
          <a:endParaRPr lang="en-US"/>
        </a:p>
      </dgm:t>
    </dgm:pt>
    <dgm:pt modelId="{912AB441-D812-4243-BA0B-AF3F8111D9C3}">
      <dgm:prSet phldrT="[Text]"/>
      <dgm:spPr/>
      <dgm:t>
        <a:bodyPr/>
        <a:lstStyle/>
        <a:p>
          <a:r>
            <a:rPr lang="en-US" dirty="0" err="1" smtClean="0"/>
            <a:t>Manajemen</a:t>
          </a:r>
          <a:r>
            <a:rPr lang="en-US" dirty="0" smtClean="0"/>
            <a:t> </a:t>
          </a:r>
          <a:r>
            <a:rPr lang="en-US" dirty="0" err="1" smtClean="0"/>
            <a:t>adalah</a:t>
          </a:r>
          <a:r>
            <a:rPr lang="en-US" dirty="0" smtClean="0"/>
            <a:t> proses </a:t>
          </a:r>
          <a:r>
            <a:rPr lang="en-US" dirty="0" err="1" smtClean="0"/>
            <a:t>merencanakan</a:t>
          </a:r>
          <a:r>
            <a:rPr lang="en-US" dirty="0" smtClean="0"/>
            <a:t>, </a:t>
          </a:r>
          <a:r>
            <a:rPr lang="en-US" dirty="0" err="1" smtClean="0"/>
            <a:t>mengorganisir</a:t>
          </a:r>
          <a:r>
            <a:rPr lang="en-US" dirty="0" smtClean="0"/>
            <a:t>, </a:t>
          </a:r>
          <a:r>
            <a:rPr lang="en-US" dirty="0" err="1" smtClean="0"/>
            <a:t>memimpin</a:t>
          </a:r>
          <a:r>
            <a:rPr lang="en-US" dirty="0" smtClean="0"/>
            <a:t>,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mengendalikan</a:t>
          </a:r>
          <a:r>
            <a:rPr lang="en-US" dirty="0" smtClean="0"/>
            <a:t> </a:t>
          </a:r>
          <a:r>
            <a:rPr lang="en-US" dirty="0" err="1" smtClean="0"/>
            <a:t>sumber</a:t>
          </a:r>
          <a:r>
            <a:rPr lang="en-US" dirty="0" smtClean="0"/>
            <a:t> </a:t>
          </a:r>
          <a:r>
            <a:rPr lang="en-US" dirty="0" err="1" smtClean="0"/>
            <a:t>daya</a:t>
          </a:r>
          <a:r>
            <a:rPr lang="en-US" dirty="0" smtClean="0"/>
            <a:t> </a:t>
          </a:r>
          <a:r>
            <a:rPr lang="en-US" dirty="0" err="1" smtClean="0"/>
            <a:t>organisasi</a:t>
          </a:r>
          <a:r>
            <a:rPr lang="en-US" dirty="0" smtClean="0"/>
            <a:t>.</a:t>
          </a:r>
          <a:endParaRPr lang="en-US" dirty="0"/>
        </a:p>
      </dgm:t>
    </dgm:pt>
    <dgm:pt modelId="{62144F1B-482E-4A58-8E05-E20192C43097}" type="parTrans" cxnId="{91CF40A2-92AD-4968-B1B4-FAB1E474CBED}">
      <dgm:prSet/>
      <dgm:spPr/>
      <dgm:t>
        <a:bodyPr/>
        <a:lstStyle/>
        <a:p>
          <a:endParaRPr lang="en-US"/>
        </a:p>
      </dgm:t>
    </dgm:pt>
    <dgm:pt modelId="{C4EB16B5-A378-4CC5-9DC7-E94DD8931B09}" type="sibTrans" cxnId="{91CF40A2-92AD-4968-B1B4-FAB1E474CBED}">
      <dgm:prSet/>
      <dgm:spPr/>
      <dgm:t>
        <a:bodyPr/>
        <a:lstStyle/>
        <a:p>
          <a:endParaRPr lang="en-US"/>
        </a:p>
      </dgm:t>
    </dgm:pt>
    <dgm:pt modelId="{971E962A-24E5-41FC-8D84-53AEA6575D64}">
      <dgm:prSet phldrT="[Text]" custT="1"/>
      <dgm:spPr/>
      <dgm:t>
        <a:bodyPr/>
        <a:lstStyle/>
        <a:p>
          <a:r>
            <a:rPr lang="en-US" sz="2800" b="1" dirty="0" smtClean="0"/>
            <a:t>Frederick Winslow Taylor</a:t>
          </a:r>
          <a:endParaRPr lang="en-US" sz="2800" b="1" dirty="0"/>
        </a:p>
      </dgm:t>
    </dgm:pt>
    <dgm:pt modelId="{8F925167-00FD-4521-B5E3-37A2D5E867F3}" type="parTrans" cxnId="{466A8D9E-1375-4A38-8576-78EED6091867}">
      <dgm:prSet/>
      <dgm:spPr/>
      <dgm:t>
        <a:bodyPr/>
        <a:lstStyle/>
        <a:p>
          <a:endParaRPr lang="en-US"/>
        </a:p>
      </dgm:t>
    </dgm:pt>
    <dgm:pt modelId="{41E225AB-B8AD-423A-AE2F-31D0727388C5}" type="sibTrans" cxnId="{466A8D9E-1375-4A38-8576-78EED6091867}">
      <dgm:prSet/>
      <dgm:spPr/>
      <dgm:t>
        <a:bodyPr/>
        <a:lstStyle/>
        <a:p>
          <a:endParaRPr lang="en-US"/>
        </a:p>
      </dgm:t>
    </dgm:pt>
    <dgm:pt modelId="{7575BDDB-5561-4A1E-93CE-8B7BC88F6F13}">
      <dgm:prSet phldrT="[Text]"/>
      <dgm:spPr/>
      <dgm:t>
        <a:bodyPr/>
        <a:lstStyle/>
        <a:p>
          <a:r>
            <a:rPr lang="en-US" dirty="0" smtClean="0"/>
            <a:t>Usaha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mengetahui</a:t>
          </a:r>
          <a:r>
            <a:rPr lang="en-US" dirty="0" smtClean="0"/>
            <a:t> </a:t>
          </a:r>
          <a:r>
            <a:rPr lang="en-US" dirty="0" err="1" smtClean="0"/>
            <a:t>cara</a:t>
          </a:r>
          <a:r>
            <a:rPr lang="en-US" dirty="0" smtClean="0"/>
            <a:t> </a:t>
          </a:r>
          <a:r>
            <a:rPr lang="en-US" dirty="0" err="1" smtClean="0"/>
            <a:t>terbaik</a:t>
          </a:r>
          <a:r>
            <a:rPr lang="en-US" dirty="0" smtClean="0"/>
            <a:t> </a:t>
          </a:r>
          <a:r>
            <a:rPr lang="en-US" dirty="0" err="1" smtClean="0"/>
            <a:t>melaksanakan</a:t>
          </a:r>
          <a:r>
            <a:rPr lang="en-US" dirty="0" smtClean="0"/>
            <a:t> </a:t>
          </a:r>
          <a:r>
            <a:rPr lang="en-US" dirty="0" err="1" smtClean="0"/>
            <a:t>pekerjaan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metode</a:t>
          </a:r>
          <a:r>
            <a:rPr lang="en-US" dirty="0" smtClean="0"/>
            <a:t> </a:t>
          </a:r>
          <a:r>
            <a:rPr lang="en-US" dirty="0" err="1" smtClean="0"/>
            <a:t>ilmiah</a:t>
          </a:r>
          <a:r>
            <a:rPr lang="en-US" dirty="0" smtClean="0"/>
            <a:t>.</a:t>
          </a:r>
          <a:endParaRPr lang="en-US" dirty="0"/>
        </a:p>
      </dgm:t>
    </dgm:pt>
    <dgm:pt modelId="{880A9D0E-A463-4B3D-9E13-B28332506182}" type="parTrans" cxnId="{9520A8FD-8C9F-477B-9523-18E7C7A43A40}">
      <dgm:prSet/>
      <dgm:spPr/>
      <dgm:t>
        <a:bodyPr/>
        <a:lstStyle/>
        <a:p>
          <a:endParaRPr lang="en-US"/>
        </a:p>
      </dgm:t>
    </dgm:pt>
    <dgm:pt modelId="{BE72F810-BB96-497F-A159-7ADA56DA7FAB}" type="sibTrans" cxnId="{9520A8FD-8C9F-477B-9523-18E7C7A43A40}">
      <dgm:prSet/>
      <dgm:spPr/>
      <dgm:t>
        <a:bodyPr/>
        <a:lstStyle/>
        <a:p>
          <a:endParaRPr lang="en-US"/>
        </a:p>
      </dgm:t>
    </dgm:pt>
    <dgm:pt modelId="{6B0AD961-5C0E-4124-AA8B-84E7FA3D2FD1}">
      <dgm:prSet phldrT="[Text]" custT="1"/>
      <dgm:spPr/>
      <dgm:t>
        <a:bodyPr/>
        <a:lstStyle/>
        <a:p>
          <a:r>
            <a:rPr lang="en-US" sz="3200" b="1" dirty="0" smtClean="0"/>
            <a:t>Peter F. Drucker</a:t>
          </a:r>
          <a:endParaRPr lang="en-US" sz="3200" b="1" dirty="0"/>
        </a:p>
      </dgm:t>
    </dgm:pt>
    <dgm:pt modelId="{EB3C74ED-ACB3-4FDA-A4F9-560CC8075B46}" type="parTrans" cxnId="{E9179D9F-6BF5-414E-A9CA-1C370EF1E01E}">
      <dgm:prSet/>
      <dgm:spPr/>
      <dgm:t>
        <a:bodyPr/>
        <a:lstStyle/>
        <a:p>
          <a:endParaRPr lang="en-US"/>
        </a:p>
      </dgm:t>
    </dgm:pt>
    <dgm:pt modelId="{7F4619FA-2525-426B-B61D-3E67101894B2}" type="sibTrans" cxnId="{E9179D9F-6BF5-414E-A9CA-1C370EF1E01E}">
      <dgm:prSet/>
      <dgm:spPr/>
      <dgm:t>
        <a:bodyPr/>
        <a:lstStyle/>
        <a:p>
          <a:endParaRPr lang="en-US"/>
        </a:p>
      </dgm:t>
    </dgm:pt>
    <dgm:pt modelId="{281F146E-864D-48D3-8230-BF83195394BF}">
      <dgm:prSet phldrT="[Text]"/>
      <dgm:spPr/>
      <dgm:t>
        <a:bodyPr/>
        <a:lstStyle/>
        <a:p>
          <a:r>
            <a:rPr lang="en-US" dirty="0" err="1" smtClean="0"/>
            <a:t>Fungsi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menghasilkan</a:t>
          </a:r>
          <a:r>
            <a:rPr lang="en-US" dirty="0" smtClean="0"/>
            <a:t> </a:t>
          </a:r>
          <a:r>
            <a:rPr lang="en-US" dirty="0" err="1" smtClean="0"/>
            <a:t>hasil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sumber</a:t>
          </a:r>
          <a:r>
            <a:rPr lang="en-US" dirty="0" smtClean="0"/>
            <a:t> </a:t>
          </a:r>
          <a:r>
            <a:rPr lang="en-US" dirty="0" err="1" smtClean="0"/>
            <a:t>daya</a:t>
          </a:r>
          <a:r>
            <a:rPr lang="en-US" dirty="0" smtClean="0"/>
            <a:t> yang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</a:t>
          </a:r>
          <a:r>
            <a:rPr lang="en-US" dirty="0" err="1" smtClean="0"/>
            <a:t>produktif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efisien</a:t>
          </a:r>
          <a:r>
            <a:rPr lang="en-US" dirty="0" smtClean="0"/>
            <a:t>.</a:t>
          </a:r>
          <a:endParaRPr lang="en-US" dirty="0"/>
        </a:p>
      </dgm:t>
    </dgm:pt>
    <dgm:pt modelId="{5B766021-BF0A-4B71-9917-6BF1F78E1E88}" type="parTrans" cxnId="{4B7A50D3-B8C2-411E-9F7E-7E4A2E7A1188}">
      <dgm:prSet/>
      <dgm:spPr/>
      <dgm:t>
        <a:bodyPr/>
        <a:lstStyle/>
        <a:p>
          <a:endParaRPr lang="en-US"/>
        </a:p>
      </dgm:t>
    </dgm:pt>
    <dgm:pt modelId="{CF987BE0-90D5-43F3-9C5D-917988F9778B}" type="sibTrans" cxnId="{4B7A50D3-B8C2-411E-9F7E-7E4A2E7A1188}">
      <dgm:prSet/>
      <dgm:spPr/>
      <dgm:t>
        <a:bodyPr/>
        <a:lstStyle/>
        <a:p>
          <a:endParaRPr lang="en-US"/>
        </a:p>
      </dgm:t>
    </dgm:pt>
    <dgm:pt modelId="{F84DB9C1-4E82-45EF-B40C-CF7F2D8C6EF9}">
      <dgm:prSet/>
      <dgm:spPr/>
      <dgm:t>
        <a:bodyPr/>
        <a:lstStyle/>
        <a:p>
          <a:endParaRPr lang="en-US" dirty="0" smtClean="0"/>
        </a:p>
      </dgm:t>
    </dgm:pt>
    <dgm:pt modelId="{20E588C0-E15E-46E0-89AE-2E18E63FF26F}" type="parTrans" cxnId="{D325A66B-2BFC-45F0-9900-766A0B6E344B}">
      <dgm:prSet/>
      <dgm:spPr/>
      <dgm:t>
        <a:bodyPr/>
        <a:lstStyle/>
        <a:p>
          <a:endParaRPr lang="en-US"/>
        </a:p>
      </dgm:t>
    </dgm:pt>
    <dgm:pt modelId="{89B1FFCF-685E-4832-92BA-0E6DC9C05510}" type="sibTrans" cxnId="{D325A66B-2BFC-45F0-9900-766A0B6E344B}">
      <dgm:prSet/>
      <dgm:spPr/>
      <dgm:t>
        <a:bodyPr/>
        <a:lstStyle/>
        <a:p>
          <a:endParaRPr lang="en-US"/>
        </a:p>
      </dgm:t>
    </dgm:pt>
    <dgm:pt modelId="{C800A100-D94D-40D6-A977-C9D70387BB81}">
      <dgm:prSet/>
      <dgm:spPr/>
      <dgm:t>
        <a:bodyPr/>
        <a:lstStyle/>
        <a:p>
          <a:r>
            <a:rPr lang="en-US" dirty="0" smtClean="0"/>
            <a:t>POAC: Planning, Organizing, Actuating, Controlling.</a:t>
          </a:r>
          <a:endParaRPr lang="en-US" dirty="0"/>
        </a:p>
      </dgm:t>
    </dgm:pt>
    <dgm:pt modelId="{784D0D6D-9162-494C-AF82-34C691153FF3}" type="parTrans" cxnId="{70426470-6379-46A4-BECD-61009D4E6317}">
      <dgm:prSet/>
      <dgm:spPr/>
      <dgm:t>
        <a:bodyPr/>
        <a:lstStyle/>
        <a:p>
          <a:endParaRPr lang="en-US"/>
        </a:p>
      </dgm:t>
    </dgm:pt>
    <dgm:pt modelId="{E9F6DF65-16E6-4E7E-A546-758A7BAAC91C}" type="sibTrans" cxnId="{70426470-6379-46A4-BECD-61009D4E6317}">
      <dgm:prSet/>
      <dgm:spPr/>
      <dgm:t>
        <a:bodyPr/>
        <a:lstStyle/>
        <a:p>
          <a:endParaRPr lang="en-US"/>
        </a:p>
      </dgm:t>
    </dgm:pt>
    <dgm:pt modelId="{620121C9-BC01-4E7B-88BF-218F9CE45B48}">
      <dgm:prSet/>
      <dgm:spPr/>
      <dgm:t>
        <a:bodyPr/>
        <a:lstStyle/>
        <a:p>
          <a:endParaRPr lang="en-US" dirty="0"/>
        </a:p>
      </dgm:t>
    </dgm:pt>
    <dgm:pt modelId="{A61F5050-B561-413D-AF88-C59F25096E8C}" type="parTrans" cxnId="{910068DC-4C97-4CFE-92AD-460E914F6A99}">
      <dgm:prSet/>
      <dgm:spPr/>
      <dgm:t>
        <a:bodyPr/>
        <a:lstStyle/>
        <a:p>
          <a:endParaRPr lang="en-US"/>
        </a:p>
      </dgm:t>
    </dgm:pt>
    <dgm:pt modelId="{2C5EB664-710B-4C87-8C93-B8CEF5B94093}" type="sibTrans" cxnId="{910068DC-4C97-4CFE-92AD-460E914F6A99}">
      <dgm:prSet/>
      <dgm:spPr/>
      <dgm:t>
        <a:bodyPr/>
        <a:lstStyle/>
        <a:p>
          <a:endParaRPr lang="en-US"/>
        </a:p>
      </dgm:t>
    </dgm:pt>
    <dgm:pt modelId="{461A3C5A-82BA-4D7F-BD52-AAF52858AADD}">
      <dgm:prSet/>
      <dgm:spPr/>
      <dgm:t>
        <a:bodyPr/>
        <a:lstStyle/>
        <a:p>
          <a:r>
            <a:rPr lang="en-US" dirty="0" err="1" smtClean="0"/>
            <a:t>Fokus</a:t>
          </a:r>
          <a:r>
            <a:rPr lang="en-US" dirty="0" smtClean="0"/>
            <a:t>: </a:t>
          </a:r>
          <a:r>
            <a:rPr lang="en-US" dirty="0" err="1" smtClean="0"/>
            <a:t>Peningkatan</a:t>
          </a:r>
          <a:r>
            <a:rPr lang="en-US" dirty="0" smtClean="0"/>
            <a:t> </a:t>
          </a:r>
          <a:r>
            <a:rPr lang="en-US" dirty="0" err="1" smtClean="0"/>
            <a:t>efisiensi</a:t>
          </a:r>
          <a:r>
            <a:rPr lang="en-US" dirty="0" smtClean="0"/>
            <a:t> </a:t>
          </a:r>
          <a:r>
            <a:rPr lang="en-US" dirty="0" err="1" smtClean="0"/>
            <a:t>melalui</a:t>
          </a:r>
          <a:r>
            <a:rPr lang="en-US" dirty="0" smtClean="0"/>
            <a:t> </a:t>
          </a:r>
          <a:r>
            <a:rPr lang="en-US" dirty="0" err="1" smtClean="0"/>
            <a:t>perencanaan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metode</a:t>
          </a:r>
          <a:r>
            <a:rPr lang="en-US" dirty="0" smtClean="0"/>
            <a:t> </a:t>
          </a:r>
          <a:r>
            <a:rPr lang="en-US" dirty="0" err="1" smtClean="0"/>
            <a:t>ilmiah</a:t>
          </a:r>
          <a:r>
            <a:rPr lang="en-US" dirty="0" smtClean="0"/>
            <a:t>.</a:t>
          </a:r>
          <a:endParaRPr lang="en-US" dirty="0"/>
        </a:p>
      </dgm:t>
    </dgm:pt>
    <dgm:pt modelId="{20CDAC7E-0DB4-4ADF-BE5D-1D1E6A1E5197}" type="parTrans" cxnId="{2199834D-B6D9-47AF-B0EA-D09088EF8A7E}">
      <dgm:prSet/>
      <dgm:spPr/>
      <dgm:t>
        <a:bodyPr/>
        <a:lstStyle/>
        <a:p>
          <a:endParaRPr lang="en-US"/>
        </a:p>
      </dgm:t>
    </dgm:pt>
    <dgm:pt modelId="{7B14B167-FF7C-455E-8ED9-F3CC2B3646A5}" type="sibTrans" cxnId="{2199834D-B6D9-47AF-B0EA-D09088EF8A7E}">
      <dgm:prSet/>
      <dgm:spPr/>
      <dgm:t>
        <a:bodyPr/>
        <a:lstStyle/>
        <a:p>
          <a:endParaRPr lang="en-US"/>
        </a:p>
      </dgm:t>
    </dgm:pt>
    <dgm:pt modelId="{05E34316-E39C-4765-82B4-F36D35A7D776}">
      <dgm:prSet/>
      <dgm:spPr/>
      <dgm:t>
        <a:bodyPr/>
        <a:lstStyle/>
        <a:p>
          <a:endParaRPr lang="en-US" dirty="0"/>
        </a:p>
      </dgm:t>
    </dgm:pt>
    <dgm:pt modelId="{F5FD80BF-C65B-4361-A4AA-50FE7A5B3E32}" type="parTrans" cxnId="{0F36A443-8D1A-4377-84E3-42C225EDE99C}">
      <dgm:prSet/>
      <dgm:spPr/>
      <dgm:t>
        <a:bodyPr/>
        <a:lstStyle/>
        <a:p>
          <a:endParaRPr lang="en-US"/>
        </a:p>
      </dgm:t>
    </dgm:pt>
    <dgm:pt modelId="{5F652FD1-21C2-4252-A8B6-D16902855951}" type="sibTrans" cxnId="{0F36A443-8D1A-4377-84E3-42C225EDE99C}">
      <dgm:prSet/>
      <dgm:spPr/>
      <dgm:t>
        <a:bodyPr/>
        <a:lstStyle/>
        <a:p>
          <a:endParaRPr lang="en-US"/>
        </a:p>
      </dgm:t>
    </dgm:pt>
    <dgm:pt modelId="{8185FF16-80AE-499D-B0C8-324DA57E8B3C}">
      <dgm:prSet/>
      <dgm:spPr/>
      <dgm:t>
        <a:bodyPr/>
        <a:lstStyle/>
        <a:p>
          <a:r>
            <a:rPr lang="en-US" dirty="0" err="1" smtClean="0"/>
            <a:t>Fokus</a:t>
          </a:r>
          <a:r>
            <a:rPr lang="en-US" dirty="0" smtClean="0"/>
            <a:t>: </a:t>
          </a:r>
          <a:r>
            <a:rPr lang="en-US" dirty="0" err="1" smtClean="0"/>
            <a:t>Hasil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efisiensi</a:t>
          </a:r>
          <a:r>
            <a:rPr lang="en-US" dirty="0" smtClean="0"/>
            <a:t>.</a:t>
          </a:r>
          <a:endParaRPr lang="en-US" dirty="0"/>
        </a:p>
      </dgm:t>
    </dgm:pt>
    <dgm:pt modelId="{AAE1A2F2-F2F5-4EA4-9890-0E83AB27CD7C}" type="parTrans" cxnId="{518F5979-35F0-4EE1-A493-2CAFB9C0A6CD}">
      <dgm:prSet/>
      <dgm:spPr/>
      <dgm:t>
        <a:bodyPr/>
        <a:lstStyle/>
        <a:p>
          <a:endParaRPr lang="en-US"/>
        </a:p>
      </dgm:t>
    </dgm:pt>
    <dgm:pt modelId="{AC885451-0D04-4949-B4B6-56A3635606FB}" type="sibTrans" cxnId="{518F5979-35F0-4EE1-A493-2CAFB9C0A6CD}">
      <dgm:prSet/>
      <dgm:spPr/>
      <dgm:t>
        <a:bodyPr/>
        <a:lstStyle/>
        <a:p>
          <a:endParaRPr lang="en-US"/>
        </a:p>
      </dgm:t>
    </dgm:pt>
    <dgm:pt modelId="{4ED39406-2C98-4A98-BB2E-3FDF2270945B}" type="pres">
      <dgm:prSet presAssocID="{C277E135-7C30-4C82-B7CA-919E33402A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C84182-FD2A-412A-8F2E-933049476EC9}" type="pres">
      <dgm:prSet presAssocID="{316AD75A-F7D9-4CDD-9B93-D0CF3A04E601}" presName="composite" presStyleCnt="0"/>
      <dgm:spPr/>
    </dgm:pt>
    <dgm:pt modelId="{D67A478B-FC1D-4A03-9971-F6AD76279363}" type="pres">
      <dgm:prSet presAssocID="{316AD75A-F7D9-4CDD-9B93-D0CF3A04E60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D163C-E2A3-465D-93B4-3EA5FD59B59B}" type="pres">
      <dgm:prSet presAssocID="{316AD75A-F7D9-4CDD-9B93-D0CF3A04E60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180C2-B483-4B9A-9071-A36A4430AD59}" type="pres">
      <dgm:prSet presAssocID="{B904BA2F-3D95-457F-8DEF-343355E750F2}" presName="space" presStyleCnt="0"/>
      <dgm:spPr/>
    </dgm:pt>
    <dgm:pt modelId="{17277B46-663B-4274-B139-A98CA3AD5B4B}" type="pres">
      <dgm:prSet presAssocID="{971E962A-24E5-41FC-8D84-53AEA6575D64}" presName="composite" presStyleCnt="0"/>
      <dgm:spPr/>
    </dgm:pt>
    <dgm:pt modelId="{EC4D5F10-4E37-4674-9FD5-DBD43CA49A78}" type="pres">
      <dgm:prSet presAssocID="{971E962A-24E5-41FC-8D84-53AEA6575D6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D271D-FEEA-4CD9-BF4C-E24882D2642F}" type="pres">
      <dgm:prSet presAssocID="{971E962A-24E5-41FC-8D84-53AEA6575D6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77CE6-FC68-489A-B79C-83823D43C82E}" type="pres">
      <dgm:prSet presAssocID="{41E225AB-B8AD-423A-AE2F-31D0727388C5}" presName="space" presStyleCnt="0"/>
      <dgm:spPr/>
    </dgm:pt>
    <dgm:pt modelId="{BA94734D-963C-4D03-8051-ADFB8A8671E6}" type="pres">
      <dgm:prSet presAssocID="{6B0AD961-5C0E-4124-AA8B-84E7FA3D2FD1}" presName="composite" presStyleCnt="0"/>
      <dgm:spPr/>
    </dgm:pt>
    <dgm:pt modelId="{5688C87C-AAE5-401B-98D3-1FD9A02AA50F}" type="pres">
      <dgm:prSet presAssocID="{6B0AD961-5C0E-4124-AA8B-84E7FA3D2FD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BD0EC-A7B1-498F-936A-83BCCC3016F3}" type="pres">
      <dgm:prSet presAssocID="{6B0AD961-5C0E-4124-AA8B-84E7FA3D2FD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CBDA85-F029-4682-B5A9-9D42DDDF03AF}" type="presOf" srcId="{316AD75A-F7D9-4CDD-9B93-D0CF3A04E601}" destId="{D67A478B-FC1D-4A03-9971-F6AD76279363}" srcOrd="0" destOrd="0" presId="urn:microsoft.com/office/officeart/2005/8/layout/hList1"/>
    <dgm:cxn modelId="{91CF40A2-92AD-4968-B1B4-FAB1E474CBED}" srcId="{316AD75A-F7D9-4CDD-9B93-D0CF3A04E601}" destId="{912AB441-D812-4243-BA0B-AF3F8111D9C3}" srcOrd="0" destOrd="0" parTransId="{62144F1B-482E-4A58-8E05-E20192C43097}" sibTransId="{C4EB16B5-A378-4CC5-9DC7-E94DD8931B09}"/>
    <dgm:cxn modelId="{ED8CF316-D9CB-4DB3-AC4B-28246935FC57}" type="presOf" srcId="{461A3C5A-82BA-4D7F-BD52-AAF52858AADD}" destId="{297D271D-FEEA-4CD9-BF4C-E24882D2642F}" srcOrd="0" destOrd="2" presId="urn:microsoft.com/office/officeart/2005/8/layout/hList1"/>
    <dgm:cxn modelId="{0F36A443-8D1A-4377-84E3-42C225EDE99C}" srcId="{6B0AD961-5C0E-4124-AA8B-84E7FA3D2FD1}" destId="{05E34316-E39C-4765-82B4-F36D35A7D776}" srcOrd="1" destOrd="0" parTransId="{F5FD80BF-C65B-4361-A4AA-50FE7A5B3E32}" sibTransId="{5F652FD1-21C2-4252-A8B6-D16902855951}"/>
    <dgm:cxn modelId="{E9179D9F-6BF5-414E-A9CA-1C370EF1E01E}" srcId="{C277E135-7C30-4C82-B7CA-919E33402A4B}" destId="{6B0AD961-5C0E-4124-AA8B-84E7FA3D2FD1}" srcOrd="2" destOrd="0" parTransId="{EB3C74ED-ACB3-4FDA-A4F9-560CC8075B46}" sibTransId="{7F4619FA-2525-426B-B61D-3E67101894B2}"/>
    <dgm:cxn modelId="{E73E4CD5-AD75-4248-90BC-6202B08BF668}" type="presOf" srcId="{971E962A-24E5-41FC-8D84-53AEA6575D64}" destId="{EC4D5F10-4E37-4674-9FD5-DBD43CA49A78}" srcOrd="0" destOrd="0" presId="urn:microsoft.com/office/officeart/2005/8/layout/hList1"/>
    <dgm:cxn modelId="{70426470-6379-46A4-BECD-61009D4E6317}" srcId="{316AD75A-F7D9-4CDD-9B93-D0CF3A04E601}" destId="{C800A100-D94D-40D6-A977-C9D70387BB81}" srcOrd="2" destOrd="0" parTransId="{784D0D6D-9162-494C-AF82-34C691153FF3}" sibTransId="{E9F6DF65-16E6-4E7E-A546-758A7BAAC91C}"/>
    <dgm:cxn modelId="{C0D68206-005A-4C10-9263-15C3DABE7490}" type="presOf" srcId="{8185FF16-80AE-499D-B0C8-324DA57E8B3C}" destId="{B6FBD0EC-A7B1-498F-936A-83BCCC3016F3}" srcOrd="0" destOrd="2" presId="urn:microsoft.com/office/officeart/2005/8/layout/hList1"/>
    <dgm:cxn modelId="{910068DC-4C97-4CFE-92AD-460E914F6A99}" srcId="{971E962A-24E5-41FC-8D84-53AEA6575D64}" destId="{620121C9-BC01-4E7B-88BF-218F9CE45B48}" srcOrd="1" destOrd="0" parTransId="{A61F5050-B561-413D-AF88-C59F25096E8C}" sibTransId="{2C5EB664-710B-4C87-8C93-B8CEF5B94093}"/>
    <dgm:cxn modelId="{9F2BFCC6-18E2-462E-93FA-5841B4F39B49}" type="presOf" srcId="{F84DB9C1-4E82-45EF-B40C-CF7F2D8C6EF9}" destId="{1C2D163C-E2A3-465D-93B4-3EA5FD59B59B}" srcOrd="0" destOrd="1" presId="urn:microsoft.com/office/officeart/2005/8/layout/hList1"/>
    <dgm:cxn modelId="{9520A8FD-8C9F-477B-9523-18E7C7A43A40}" srcId="{971E962A-24E5-41FC-8D84-53AEA6575D64}" destId="{7575BDDB-5561-4A1E-93CE-8B7BC88F6F13}" srcOrd="0" destOrd="0" parTransId="{880A9D0E-A463-4B3D-9E13-B28332506182}" sibTransId="{BE72F810-BB96-497F-A159-7ADA56DA7FAB}"/>
    <dgm:cxn modelId="{9A51EE44-3BA0-4632-8E22-38A29EAF08B7}" type="presOf" srcId="{05E34316-E39C-4765-82B4-F36D35A7D776}" destId="{B6FBD0EC-A7B1-498F-936A-83BCCC3016F3}" srcOrd="0" destOrd="1" presId="urn:microsoft.com/office/officeart/2005/8/layout/hList1"/>
    <dgm:cxn modelId="{8D1D3919-42EF-4EDA-A91A-F99CF4ACDC8C}" srcId="{C277E135-7C30-4C82-B7CA-919E33402A4B}" destId="{316AD75A-F7D9-4CDD-9B93-D0CF3A04E601}" srcOrd="0" destOrd="0" parTransId="{94703154-7AF5-4BA6-A91A-BAB7860BA65C}" sibTransId="{B904BA2F-3D95-457F-8DEF-343355E750F2}"/>
    <dgm:cxn modelId="{4B7A50D3-B8C2-411E-9F7E-7E4A2E7A1188}" srcId="{6B0AD961-5C0E-4124-AA8B-84E7FA3D2FD1}" destId="{281F146E-864D-48D3-8230-BF83195394BF}" srcOrd="0" destOrd="0" parTransId="{5B766021-BF0A-4B71-9917-6BF1F78E1E88}" sibTransId="{CF987BE0-90D5-43F3-9C5D-917988F9778B}"/>
    <dgm:cxn modelId="{BBBC76E8-1F49-4D74-B101-89D193A09A1B}" type="presOf" srcId="{281F146E-864D-48D3-8230-BF83195394BF}" destId="{B6FBD0EC-A7B1-498F-936A-83BCCC3016F3}" srcOrd="0" destOrd="0" presId="urn:microsoft.com/office/officeart/2005/8/layout/hList1"/>
    <dgm:cxn modelId="{9BA6E84E-4465-4088-BF54-B58DBFC804A6}" type="presOf" srcId="{912AB441-D812-4243-BA0B-AF3F8111D9C3}" destId="{1C2D163C-E2A3-465D-93B4-3EA5FD59B59B}" srcOrd="0" destOrd="0" presId="urn:microsoft.com/office/officeart/2005/8/layout/hList1"/>
    <dgm:cxn modelId="{CC56E158-AF7C-4771-AE6B-A38C57FED388}" type="presOf" srcId="{620121C9-BC01-4E7B-88BF-218F9CE45B48}" destId="{297D271D-FEEA-4CD9-BF4C-E24882D2642F}" srcOrd="0" destOrd="1" presId="urn:microsoft.com/office/officeart/2005/8/layout/hList1"/>
    <dgm:cxn modelId="{82A6538C-1404-4486-A473-570331BDBB68}" type="presOf" srcId="{7575BDDB-5561-4A1E-93CE-8B7BC88F6F13}" destId="{297D271D-FEEA-4CD9-BF4C-E24882D2642F}" srcOrd="0" destOrd="0" presId="urn:microsoft.com/office/officeart/2005/8/layout/hList1"/>
    <dgm:cxn modelId="{AE4D7F78-2D5F-4DEE-AACB-36A002855DDD}" type="presOf" srcId="{C277E135-7C30-4C82-B7CA-919E33402A4B}" destId="{4ED39406-2C98-4A98-BB2E-3FDF2270945B}" srcOrd="0" destOrd="0" presId="urn:microsoft.com/office/officeart/2005/8/layout/hList1"/>
    <dgm:cxn modelId="{47274848-B834-4736-B358-FBD82AA61AF7}" type="presOf" srcId="{6B0AD961-5C0E-4124-AA8B-84E7FA3D2FD1}" destId="{5688C87C-AAE5-401B-98D3-1FD9A02AA50F}" srcOrd="0" destOrd="0" presId="urn:microsoft.com/office/officeart/2005/8/layout/hList1"/>
    <dgm:cxn modelId="{2199834D-B6D9-47AF-B0EA-D09088EF8A7E}" srcId="{971E962A-24E5-41FC-8D84-53AEA6575D64}" destId="{461A3C5A-82BA-4D7F-BD52-AAF52858AADD}" srcOrd="2" destOrd="0" parTransId="{20CDAC7E-0DB4-4ADF-BE5D-1D1E6A1E5197}" sibTransId="{7B14B167-FF7C-455E-8ED9-F3CC2B3646A5}"/>
    <dgm:cxn modelId="{EAE5E5CD-E233-47A0-8FD0-A290BB59C2B5}" type="presOf" srcId="{C800A100-D94D-40D6-A977-C9D70387BB81}" destId="{1C2D163C-E2A3-465D-93B4-3EA5FD59B59B}" srcOrd="0" destOrd="2" presId="urn:microsoft.com/office/officeart/2005/8/layout/hList1"/>
    <dgm:cxn modelId="{518F5979-35F0-4EE1-A493-2CAFB9C0A6CD}" srcId="{6B0AD961-5C0E-4124-AA8B-84E7FA3D2FD1}" destId="{8185FF16-80AE-499D-B0C8-324DA57E8B3C}" srcOrd="2" destOrd="0" parTransId="{AAE1A2F2-F2F5-4EA4-9890-0E83AB27CD7C}" sibTransId="{AC885451-0D04-4949-B4B6-56A3635606FB}"/>
    <dgm:cxn modelId="{D325A66B-2BFC-45F0-9900-766A0B6E344B}" srcId="{316AD75A-F7D9-4CDD-9B93-D0CF3A04E601}" destId="{F84DB9C1-4E82-45EF-B40C-CF7F2D8C6EF9}" srcOrd="1" destOrd="0" parTransId="{20E588C0-E15E-46E0-89AE-2E18E63FF26F}" sibTransId="{89B1FFCF-685E-4832-92BA-0E6DC9C05510}"/>
    <dgm:cxn modelId="{466A8D9E-1375-4A38-8576-78EED6091867}" srcId="{C277E135-7C30-4C82-B7CA-919E33402A4B}" destId="{971E962A-24E5-41FC-8D84-53AEA6575D64}" srcOrd="1" destOrd="0" parTransId="{8F925167-00FD-4521-B5E3-37A2D5E867F3}" sibTransId="{41E225AB-B8AD-423A-AE2F-31D0727388C5}"/>
    <dgm:cxn modelId="{789AD612-F553-457F-92E8-B51255E1D82D}" type="presParOf" srcId="{4ED39406-2C98-4A98-BB2E-3FDF2270945B}" destId="{DDC84182-FD2A-412A-8F2E-933049476EC9}" srcOrd="0" destOrd="0" presId="urn:microsoft.com/office/officeart/2005/8/layout/hList1"/>
    <dgm:cxn modelId="{6CD254CF-10DA-43AA-A5E1-44DD5D93A9A3}" type="presParOf" srcId="{DDC84182-FD2A-412A-8F2E-933049476EC9}" destId="{D67A478B-FC1D-4A03-9971-F6AD76279363}" srcOrd="0" destOrd="0" presId="urn:microsoft.com/office/officeart/2005/8/layout/hList1"/>
    <dgm:cxn modelId="{FFC5ECA9-D18A-45E2-B8AC-483D43068343}" type="presParOf" srcId="{DDC84182-FD2A-412A-8F2E-933049476EC9}" destId="{1C2D163C-E2A3-465D-93B4-3EA5FD59B59B}" srcOrd="1" destOrd="0" presId="urn:microsoft.com/office/officeart/2005/8/layout/hList1"/>
    <dgm:cxn modelId="{30ADA5EF-AD71-4F47-94BC-FECAB4E683FF}" type="presParOf" srcId="{4ED39406-2C98-4A98-BB2E-3FDF2270945B}" destId="{0F0180C2-B483-4B9A-9071-A36A4430AD59}" srcOrd="1" destOrd="0" presId="urn:microsoft.com/office/officeart/2005/8/layout/hList1"/>
    <dgm:cxn modelId="{CCD92FA7-1413-4609-9CB9-511883FC0C0D}" type="presParOf" srcId="{4ED39406-2C98-4A98-BB2E-3FDF2270945B}" destId="{17277B46-663B-4274-B139-A98CA3AD5B4B}" srcOrd="2" destOrd="0" presId="urn:microsoft.com/office/officeart/2005/8/layout/hList1"/>
    <dgm:cxn modelId="{7A528C77-022A-4CB9-B6A6-8A01D9859AE3}" type="presParOf" srcId="{17277B46-663B-4274-B139-A98CA3AD5B4B}" destId="{EC4D5F10-4E37-4674-9FD5-DBD43CA49A78}" srcOrd="0" destOrd="0" presId="urn:microsoft.com/office/officeart/2005/8/layout/hList1"/>
    <dgm:cxn modelId="{67A6F2C3-B82C-4A65-9109-354E7CFDC550}" type="presParOf" srcId="{17277B46-663B-4274-B139-A98CA3AD5B4B}" destId="{297D271D-FEEA-4CD9-BF4C-E24882D2642F}" srcOrd="1" destOrd="0" presId="urn:microsoft.com/office/officeart/2005/8/layout/hList1"/>
    <dgm:cxn modelId="{77469846-990D-45DA-8D7B-8D4360D4F4BE}" type="presParOf" srcId="{4ED39406-2C98-4A98-BB2E-3FDF2270945B}" destId="{C4D77CE6-FC68-489A-B79C-83823D43C82E}" srcOrd="3" destOrd="0" presId="urn:microsoft.com/office/officeart/2005/8/layout/hList1"/>
    <dgm:cxn modelId="{4F0FD79D-A708-4810-B264-D70C51E5D95D}" type="presParOf" srcId="{4ED39406-2C98-4A98-BB2E-3FDF2270945B}" destId="{BA94734D-963C-4D03-8051-ADFB8A8671E6}" srcOrd="4" destOrd="0" presId="urn:microsoft.com/office/officeart/2005/8/layout/hList1"/>
    <dgm:cxn modelId="{630069F1-54F6-4EBF-85F8-D38BBD07683B}" type="presParOf" srcId="{BA94734D-963C-4D03-8051-ADFB8A8671E6}" destId="{5688C87C-AAE5-401B-98D3-1FD9A02AA50F}" srcOrd="0" destOrd="0" presId="urn:microsoft.com/office/officeart/2005/8/layout/hList1"/>
    <dgm:cxn modelId="{77407AEF-41EA-4494-AB22-EA874389AB25}" type="presParOf" srcId="{BA94734D-963C-4D03-8051-ADFB8A8671E6}" destId="{B6FBD0EC-A7B1-498F-936A-83BCCC3016F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77E135-7C30-4C82-B7CA-919E33402A4B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16AD75A-F7D9-4CDD-9B93-D0CF3A04E601}">
      <dgm:prSet phldrT="[Text]" custT="1"/>
      <dgm:spPr/>
      <dgm:t>
        <a:bodyPr/>
        <a:lstStyle/>
        <a:p>
          <a:r>
            <a:rPr lang="en-US" sz="3200" b="1" dirty="0" smtClean="0"/>
            <a:t>James A.F. Stoner</a:t>
          </a:r>
          <a:endParaRPr lang="en-US" sz="3200" b="1" dirty="0"/>
        </a:p>
      </dgm:t>
    </dgm:pt>
    <dgm:pt modelId="{94703154-7AF5-4BA6-A91A-BAB7860BA65C}" type="parTrans" cxnId="{8D1D3919-42EF-4EDA-A91A-F99CF4ACDC8C}">
      <dgm:prSet/>
      <dgm:spPr/>
      <dgm:t>
        <a:bodyPr/>
        <a:lstStyle/>
        <a:p>
          <a:endParaRPr lang="en-US"/>
        </a:p>
      </dgm:t>
    </dgm:pt>
    <dgm:pt modelId="{B904BA2F-3D95-457F-8DEF-343355E750F2}" type="sibTrans" cxnId="{8D1D3919-42EF-4EDA-A91A-F99CF4ACDC8C}">
      <dgm:prSet/>
      <dgm:spPr/>
      <dgm:t>
        <a:bodyPr/>
        <a:lstStyle/>
        <a:p>
          <a:endParaRPr lang="en-US"/>
        </a:p>
      </dgm:t>
    </dgm:pt>
    <dgm:pt modelId="{912AB441-D812-4243-BA0B-AF3F8111D9C3}">
      <dgm:prSet phldrT="[Text]"/>
      <dgm:spPr/>
      <dgm:t>
        <a:bodyPr/>
        <a:lstStyle/>
        <a:p>
          <a:r>
            <a:rPr lang="en-US" smtClean="0"/>
            <a:t>Proses perencanaan, pengorganisasian, kepemimpinan, dan pengendalian untuk mencapai tujuan.</a:t>
          </a:r>
          <a:endParaRPr lang="en-US" dirty="0"/>
        </a:p>
      </dgm:t>
    </dgm:pt>
    <dgm:pt modelId="{62144F1B-482E-4A58-8E05-E20192C43097}" type="parTrans" cxnId="{91CF40A2-92AD-4968-B1B4-FAB1E474CBED}">
      <dgm:prSet/>
      <dgm:spPr/>
      <dgm:t>
        <a:bodyPr/>
        <a:lstStyle/>
        <a:p>
          <a:endParaRPr lang="en-US"/>
        </a:p>
      </dgm:t>
    </dgm:pt>
    <dgm:pt modelId="{C4EB16B5-A378-4CC5-9DC7-E94DD8931B09}" type="sibTrans" cxnId="{91CF40A2-92AD-4968-B1B4-FAB1E474CBED}">
      <dgm:prSet/>
      <dgm:spPr/>
      <dgm:t>
        <a:bodyPr/>
        <a:lstStyle/>
        <a:p>
          <a:endParaRPr lang="en-US"/>
        </a:p>
      </dgm:t>
    </dgm:pt>
    <dgm:pt modelId="{971E962A-24E5-41FC-8D84-53AEA6575D64}">
      <dgm:prSet phldrT="[Text]" custT="1"/>
      <dgm:spPr/>
      <dgm:t>
        <a:bodyPr/>
        <a:lstStyle/>
        <a:p>
          <a:r>
            <a:rPr lang="en-US" sz="2800" b="1" dirty="0" smtClean="0"/>
            <a:t>George R. Terry</a:t>
          </a:r>
          <a:endParaRPr lang="en-US" sz="2800" b="1" dirty="0"/>
        </a:p>
      </dgm:t>
    </dgm:pt>
    <dgm:pt modelId="{8F925167-00FD-4521-B5E3-37A2D5E867F3}" type="parTrans" cxnId="{466A8D9E-1375-4A38-8576-78EED6091867}">
      <dgm:prSet/>
      <dgm:spPr/>
      <dgm:t>
        <a:bodyPr/>
        <a:lstStyle/>
        <a:p>
          <a:endParaRPr lang="en-US"/>
        </a:p>
      </dgm:t>
    </dgm:pt>
    <dgm:pt modelId="{41E225AB-B8AD-423A-AE2F-31D0727388C5}" type="sibTrans" cxnId="{466A8D9E-1375-4A38-8576-78EED6091867}">
      <dgm:prSet/>
      <dgm:spPr/>
      <dgm:t>
        <a:bodyPr/>
        <a:lstStyle/>
        <a:p>
          <a:endParaRPr lang="en-US"/>
        </a:p>
      </dgm:t>
    </dgm:pt>
    <dgm:pt modelId="{7575BDDB-5561-4A1E-93CE-8B7BC88F6F13}">
      <dgm:prSet phldrT="[Text]"/>
      <dgm:spPr/>
      <dgm:t>
        <a:bodyPr/>
        <a:lstStyle/>
        <a:p>
          <a:r>
            <a:rPr lang="en-US" smtClean="0"/>
            <a:t>Proses khas yang terdiri dari perencanaan, pengorganisasian, pelaksanaan, dan pengendalian.</a:t>
          </a:r>
          <a:endParaRPr lang="en-US" dirty="0"/>
        </a:p>
      </dgm:t>
    </dgm:pt>
    <dgm:pt modelId="{880A9D0E-A463-4B3D-9E13-B28332506182}" type="parTrans" cxnId="{9520A8FD-8C9F-477B-9523-18E7C7A43A40}">
      <dgm:prSet/>
      <dgm:spPr/>
      <dgm:t>
        <a:bodyPr/>
        <a:lstStyle/>
        <a:p>
          <a:endParaRPr lang="en-US"/>
        </a:p>
      </dgm:t>
    </dgm:pt>
    <dgm:pt modelId="{BE72F810-BB96-497F-A159-7ADA56DA7FAB}" type="sibTrans" cxnId="{9520A8FD-8C9F-477B-9523-18E7C7A43A40}">
      <dgm:prSet/>
      <dgm:spPr/>
      <dgm:t>
        <a:bodyPr/>
        <a:lstStyle/>
        <a:p>
          <a:endParaRPr lang="en-US"/>
        </a:p>
      </dgm:t>
    </dgm:pt>
    <dgm:pt modelId="{6B0AD961-5C0E-4124-AA8B-84E7FA3D2FD1}">
      <dgm:prSet phldrT="[Text]" custT="1"/>
      <dgm:spPr/>
      <dgm:t>
        <a:bodyPr/>
        <a:lstStyle/>
        <a:p>
          <a:r>
            <a:rPr lang="en-US" sz="3200" b="1" dirty="0" smtClean="0"/>
            <a:t>Luther </a:t>
          </a:r>
          <a:r>
            <a:rPr lang="en-US" sz="3200" b="1" dirty="0" err="1" smtClean="0"/>
            <a:t>Gulick</a:t>
          </a:r>
          <a:endParaRPr lang="en-US" sz="3200" b="1" dirty="0"/>
        </a:p>
      </dgm:t>
    </dgm:pt>
    <dgm:pt modelId="{EB3C74ED-ACB3-4FDA-A4F9-560CC8075B46}" type="parTrans" cxnId="{E9179D9F-6BF5-414E-A9CA-1C370EF1E01E}">
      <dgm:prSet/>
      <dgm:spPr/>
      <dgm:t>
        <a:bodyPr/>
        <a:lstStyle/>
        <a:p>
          <a:endParaRPr lang="en-US"/>
        </a:p>
      </dgm:t>
    </dgm:pt>
    <dgm:pt modelId="{7F4619FA-2525-426B-B61D-3E67101894B2}" type="sibTrans" cxnId="{E9179D9F-6BF5-414E-A9CA-1C370EF1E01E}">
      <dgm:prSet/>
      <dgm:spPr/>
      <dgm:t>
        <a:bodyPr/>
        <a:lstStyle/>
        <a:p>
          <a:endParaRPr lang="en-US"/>
        </a:p>
      </dgm:t>
    </dgm:pt>
    <dgm:pt modelId="{281F146E-864D-48D3-8230-BF83195394BF}">
      <dgm:prSet phldrT="[Text]"/>
      <dgm:spPr/>
      <dgm:t>
        <a:bodyPr/>
        <a:lstStyle/>
        <a:p>
          <a:r>
            <a:rPr lang="en-US" smtClean="0"/>
            <a:t>Bidang yang mencakup POSDCORB (Planning, Organizing, Staffing, Directing, Coordinating, Reporting, Budgeting).</a:t>
          </a:r>
          <a:endParaRPr lang="en-US" dirty="0"/>
        </a:p>
      </dgm:t>
    </dgm:pt>
    <dgm:pt modelId="{5B766021-BF0A-4B71-9917-6BF1F78E1E88}" type="parTrans" cxnId="{4B7A50D3-B8C2-411E-9F7E-7E4A2E7A1188}">
      <dgm:prSet/>
      <dgm:spPr/>
      <dgm:t>
        <a:bodyPr/>
        <a:lstStyle/>
        <a:p>
          <a:endParaRPr lang="en-US"/>
        </a:p>
      </dgm:t>
    </dgm:pt>
    <dgm:pt modelId="{CF987BE0-90D5-43F3-9C5D-917988F9778B}" type="sibTrans" cxnId="{4B7A50D3-B8C2-411E-9F7E-7E4A2E7A1188}">
      <dgm:prSet/>
      <dgm:spPr/>
      <dgm:t>
        <a:bodyPr/>
        <a:lstStyle/>
        <a:p>
          <a:endParaRPr lang="en-US"/>
        </a:p>
      </dgm:t>
    </dgm:pt>
    <dgm:pt modelId="{FF2AB1AB-926A-4B21-94E8-F400FC14A3E0}">
      <dgm:prSet/>
      <dgm:spPr/>
      <dgm:t>
        <a:bodyPr/>
        <a:lstStyle/>
        <a:p>
          <a:endParaRPr lang="en-US" dirty="0"/>
        </a:p>
      </dgm:t>
    </dgm:pt>
    <dgm:pt modelId="{935F970F-C33B-45EA-8F34-3A61E4E0128D}" type="parTrans" cxnId="{D380BE55-303E-4200-AD4C-AC6818918664}">
      <dgm:prSet/>
      <dgm:spPr/>
      <dgm:t>
        <a:bodyPr/>
        <a:lstStyle/>
        <a:p>
          <a:endParaRPr lang="en-US"/>
        </a:p>
      </dgm:t>
    </dgm:pt>
    <dgm:pt modelId="{0D623A5F-627F-4F60-9BE7-31C18EC93796}" type="sibTrans" cxnId="{D380BE55-303E-4200-AD4C-AC6818918664}">
      <dgm:prSet/>
      <dgm:spPr/>
      <dgm:t>
        <a:bodyPr/>
        <a:lstStyle/>
        <a:p>
          <a:endParaRPr lang="en-US"/>
        </a:p>
      </dgm:t>
    </dgm:pt>
    <dgm:pt modelId="{B4F1E56C-BDB9-4D00-AFE5-BAD609E3B9B3}">
      <dgm:prSet/>
      <dgm:spPr/>
      <dgm:t>
        <a:bodyPr/>
        <a:lstStyle/>
        <a:p>
          <a:r>
            <a:rPr lang="sv-SE" dirty="0" smtClean="0"/>
            <a:t>Fokus: Fungsi manajemen dalam empat komponen utama.</a:t>
          </a:r>
          <a:endParaRPr lang="sv-SE" dirty="0"/>
        </a:p>
      </dgm:t>
    </dgm:pt>
    <dgm:pt modelId="{08BAD3F7-4DFA-476B-A12B-7A50EDB9D6B4}" type="parTrans" cxnId="{60620FDE-6132-4C68-BEE4-E17A4DCF44B2}">
      <dgm:prSet/>
      <dgm:spPr/>
      <dgm:t>
        <a:bodyPr/>
        <a:lstStyle/>
        <a:p>
          <a:endParaRPr lang="en-US"/>
        </a:p>
      </dgm:t>
    </dgm:pt>
    <dgm:pt modelId="{872CE98E-5234-4CDF-B0E2-EB9B9A663DBF}" type="sibTrans" cxnId="{60620FDE-6132-4C68-BEE4-E17A4DCF44B2}">
      <dgm:prSet/>
      <dgm:spPr/>
      <dgm:t>
        <a:bodyPr/>
        <a:lstStyle/>
        <a:p>
          <a:endParaRPr lang="en-US"/>
        </a:p>
      </dgm:t>
    </dgm:pt>
    <dgm:pt modelId="{EB1F184C-C888-4FE9-BDA5-B9EA1A7D937C}">
      <dgm:prSet/>
      <dgm:spPr/>
      <dgm:t>
        <a:bodyPr/>
        <a:lstStyle/>
        <a:p>
          <a:endParaRPr lang="en-US" dirty="0"/>
        </a:p>
      </dgm:t>
    </dgm:pt>
    <dgm:pt modelId="{E89F11FD-F325-417B-AC93-9A92B9E2CCA7}" type="parTrans" cxnId="{71D6C26F-67ED-429A-B818-983F6DAED3F8}">
      <dgm:prSet/>
      <dgm:spPr/>
      <dgm:t>
        <a:bodyPr/>
        <a:lstStyle/>
        <a:p>
          <a:endParaRPr lang="en-US"/>
        </a:p>
      </dgm:t>
    </dgm:pt>
    <dgm:pt modelId="{62D60C1A-5BD7-450A-8720-3764577C009C}" type="sibTrans" cxnId="{71D6C26F-67ED-429A-B818-983F6DAED3F8}">
      <dgm:prSet/>
      <dgm:spPr/>
      <dgm:t>
        <a:bodyPr/>
        <a:lstStyle/>
        <a:p>
          <a:endParaRPr lang="en-US"/>
        </a:p>
      </dgm:t>
    </dgm:pt>
    <dgm:pt modelId="{045C1418-A625-4341-9F68-0E12F4AB6A32}">
      <dgm:prSet/>
      <dgm:spPr/>
      <dgm:t>
        <a:bodyPr/>
        <a:lstStyle/>
        <a:p>
          <a:r>
            <a:rPr lang="es-ES" dirty="0" err="1" smtClean="0"/>
            <a:t>Fokus</a:t>
          </a:r>
          <a:r>
            <a:rPr lang="es-ES" dirty="0" smtClean="0"/>
            <a:t>: </a:t>
          </a:r>
          <a:r>
            <a:rPr lang="es-ES" dirty="0" err="1" smtClean="0"/>
            <a:t>Penggunaan</a:t>
          </a:r>
          <a:r>
            <a:rPr lang="es-ES" dirty="0" smtClean="0"/>
            <a:t> </a:t>
          </a:r>
          <a:r>
            <a:rPr lang="es-ES" dirty="0" err="1" smtClean="0"/>
            <a:t>sumber</a:t>
          </a:r>
          <a:r>
            <a:rPr lang="es-ES" dirty="0" smtClean="0"/>
            <a:t> </a:t>
          </a:r>
          <a:r>
            <a:rPr lang="es-ES" dirty="0" err="1" smtClean="0"/>
            <a:t>daya</a:t>
          </a:r>
          <a:r>
            <a:rPr lang="es-ES" dirty="0" smtClean="0"/>
            <a:t> secara </a:t>
          </a:r>
          <a:r>
            <a:rPr lang="es-ES" dirty="0" err="1" smtClean="0"/>
            <a:t>optimal</a:t>
          </a:r>
          <a:r>
            <a:rPr lang="es-ES" dirty="0" smtClean="0"/>
            <a:t>.</a:t>
          </a:r>
          <a:endParaRPr lang="es-ES" dirty="0"/>
        </a:p>
      </dgm:t>
    </dgm:pt>
    <dgm:pt modelId="{9DF7DE70-5922-4654-A52C-C29C2B52F83A}" type="parTrans" cxnId="{303946B6-1275-4378-A193-BADBE0187A7F}">
      <dgm:prSet/>
      <dgm:spPr/>
      <dgm:t>
        <a:bodyPr/>
        <a:lstStyle/>
        <a:p>
          <a:endParaRPr lang="en-US"/>
        </a:p>
      </dgm:t>
    </dgm:pt>
    <dgm:pt modelId="{42021C49-F66A-4898-A869-B66C076BC783}" type="sibTrans" cxnId="{303946B6-1275-4378-A193-BADBE0187A7F}">
      <dgm:prSet/>
      <dgm:spPr/>
      <dgm:t>
        <a:bodyPr/>
        <a:lstStyle/>
        <a:p>
          <a:endParaRPr lang="en-US"/>
        </a:p>
      </dgm:t>
    </dgm:pt>
    <dgm:pt modelId="{E4A87B5B-97EC-4D4E-A50F-EEC63E1896E9}">
      <dgm:prSet/>
      <dgm:spPr/>
      <dgm:t>
        <a:bodyPr/>
        <a:lstStyle/>
        <a:p>
          <a:endParaRPr lang="en-US" dirty="0"/>
        </a:p>
      </dgm:t>
    </dgm:pt>
    <dgm:pt modelId="{55D411AF-B31E-43C1-AAE8-9378342D8E1F}" type="parTrans" cxnId="{4B99022E-02CD-42E7-9736-325D9796C406}">
      <dgm:prSet/>
      <dgm:spPr/>
      <dgm:t>
        <a:bodyPr/>
        <a:lstStyle/>
        <a:p>
          <a:endParaRPr lang="en-US"/>
        </a:p>
      </dgm:t>
    </dgm:pt>
    <dgm:pt modelId="{736711F9-39DD-49C8-A00D-92D81015FA08}" type="sibTrans" cxnId="{4B99022E-02CD-42E7-9736-325D9796C406}">
      <dgm:prSet/>
      <dgm:spPr/>
      <dgm:t>
        <a:bodyPr/>
        <a:lstStyle/>
        <a:p>
          <a:endParaRPr lang="en-US"/>
        </a:p>
      </dgm:t>
    </dgm:pt>
    <dgm:pt modelId="{80A70FB7-23A8-4811-9C45-C063547F8698}">
      <dgm:prSet/>
      <dgm:spPr/>
      <dgm:t>
        <a:bodyPr/>
        <a:lstStyle/>
        <a:p>
          <a:r>
            <a:rPr lang="en-US" dirty="0" err="1" smtClean="0"/>
            <a:t>Fokus</a:t>
          </a:r>
          <a:r>
            <a:rPr lang="en-US" dirty="0" smtClean="0"/>
            <a:t>: 7 </a:t>
          </a:r>
          <a:r>
            <a:rPr lang="en-US" dirty="0" err="1" smtClean="0"/>
            <a:t>aspek</a:t>
          </a:r>
          <a:r>
            <a:rPr lang="en-US" dirty="0" smtClean="0"/>
            <a:t> </a:t>
          </a:r>
          <a:r>
            <a:rPr lang="en-US" dirty="0" err="1" smtClean="0"/>
            <a:t>operasional</a:t>
          </a:r>
          <a:r>
            <a:rPr lang="en-US" dirty="0" smtClean="0"/>
            <a:t> </a:t>
          </a:r>
          <a:r>
            <a:rPr lang="en-US" dirty="0" err="1" smtClean="0"/>
            <a:t>manajemen</a:t>
          </a:r>
          <a:r>
            <a:rPr lang="en-US" dirty="0" smtClean="0"/>
            <a:t>.</a:t>
          </a:r>
          <a:endParaRPr lang="en-US" dirty="0"/>
        </a:p>
      </dgm:t>
    </dgm:pt>
    <dgm:pt modelId="{ADA4F6FC-6C61-4109-BD48-674269A9ECD9}" type="parTrans" cxnId="{E16BEF6A-98E8-4C1A-B029-D2D172C09A2E}">
      <dgm:prSet/>
      <dgm:spPr/>
      <dgm:t>
        <a:bodyPr/>
        <a:lstStyle/>
        <a:p>
          <a:endParaRPr lang="en-US"/>
        </a:p>
      </dgm:t>
    </dgm:pt>
    <dgm:pt modelId="{20BACDB1-6445-4F8B-A02F-6ACA7C5FB892}" type="sibTrans" cxnId="{E16BEF6A-98E8-4C1A-B029-D2D172C09A2E}">
      <dgm:prSet/>
      <dgm:spPr/>
      <dgm:t>
        <a:bodyPr/>
        <a:lstStyle/>
        <a:p>
          <a:endParaRPr lang="en-US"/>
        </a:p>
      </dgm:t>
    </dgm:pt>
    <dgm:pt modelId="{4ED39406-2C98-4A98-BB2E-3FDF2270945B}" type="pres">
      <dgm:prSet presAssocID="{C277E135-7C30-4C82-B7CA-919E33402A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C84182-FD2A-412A-8F2E-933049476EC9}" type="pres">
      <dgm:prSet presAssocID="{316AD75A-F7D9-4CDD-9B93-D0CF3A04E601}" presName="composite" presStyleCnt="0"/>
      <dgm:spPr/>
    </dgm:pt>
    <dgm:pt modelId="{D67A478B-FC1D-4A03-9971-F6AD76279363}" type="pres">
      <dgm:prSet presAssocID="{316AD75A-F7D9-4CDD-9B93-D0CF3A04E60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D163C-E2A3-465D-93B4-3EA5FD59B59B}" type="pres">
      <dgm:prSet presAssocID="{316AD75A-F7D9-4CDD-9B93-D0CF3A04E60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180C2-B483-4B9A-9071-A36A4430AD59}" type="pres">
      <dgm:prSet presAssocID="{B904BA2F-3D95-457F-8DEF-343355E750F2}" presName="space" presStyleCnt="0"/>
      <dgm:spPr/>
    </dgm:pt>
    <dgm:pt modelId="{17277B46-663B-4274-B139-A98CA3AD5B4B}" type="pres">
      <dgm:prSet presAssocID="{971E962A-24E5-41FC-8D84-53AEA6575D64}" presName="composite" presStyleCnt="0"/>
      <dgm:spPr/>
    </dgm:pt>
    <dgm:pt modelId="{EC4D5F10-4E37-4674-9FD5-DBD43CA49A78}" type="pres">
      <dgm:prSet presAssocID="{971E962A-24E5-41FC-8D84-53AEA6575D6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D271D-FEEA-4CD9-BF4C-E24882D2642F}" type="pres">
      <dgm:prSet presAssocID="{971E962A-24E5-41FC-8D84-53AEA6575D6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77CE6-FC68-489A-B79C-83823D43C82E}" type="pres">
      <dgm:prSet presAssocID="{41E225AB-B8AD-423A-AE2F-31D0727388C5}" presName="space" presStyleCnt="0"/>
      <dgm:spPr/>
    </dgm:pt>
    <dgm:pt modelId="{BA94734D-963C-4D03-8051-ADFB8A8671E6}" type="pres">
      <dgm:prSet presAssocID="{6B0AD961-5C0E-4124-AA8B-84E7FA3D2FD1}" presName="composite" presStyleCnt="0"/>
      <dgm:spPr/>
    </dgm:pt>
    <dgm:pt modelId="{5688C87C-AAE5-401B-98D3-1FD9A02AA50F}" type="pres">
      <dgm:prSet presAssocID="{6B0AD961-5C0E-4124-AA8B-84E7FA3D2FD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BD0EC-A7B1-498F-936A-83BCCC3016F3}" type="pres">
      <dgm:prSet presAssocID="{6B0AD961-5C0E-4124-AA8B-84E7FA3D2FD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2E16E0-CC65-410A-8D63-3EA48F72080B}" type="presOf" srcId="{6B0AD961-5C0E-4124-AA8B-84E7FA3D2FD1}" destId="{5688C87C-AAE5-401B-98D3-1FD9A02AA50F}" srcOrd="0" destOrd="0" presId="urn:microsoft.com/office/officeart/2005/8/layout/hList1"/>
    <dgm:cxn modelId="{91CF40A2-92AD-4968-B1B4-FAB1E474CBED}" srcId="{316AD75A-F7D9-4CDD-9B93-D0CF3A04E601}" destId="{912AB441-D812-4243-BA0B-AF3F8111D9C3}" srcOrd="0" destOrd="0" parTransId="{62144F1B-482E-4A58-8E05-E20192C43097}" sibTransId="{C4EB16B5-A378-4CC5-9DC7-E94DD8931B09}"/>
    <dgm:cxn modelId="{39584DB2-66F9-4200-9D9A-0CDD8631A1DB}" type="presOf" srcId="{912AB441-D812-4243-BA0B-AF3F8111D9C3}" destId="{1C2D163C-E2A3-465D-93B4-3EA5FD59B59B}" srcOrd="0" destOrd="0" presId="urn:microsoft.com/office/officeart/2005/8/layout/hList1"/>
    <dgm:cxn modelId="{88E99F08-EBBB-40D1-840C-FDFB9E4B077D}" type="presOf" srcId="{7575BDDB-5561-4A1E-93CE-8B7BC88F6F13}" destId="{297D271D-FEEA-4CD9-BF4C-E24882D2642F}" srcOrd="0" destOrd="0" presId="urn:microsoft.com/office/officeart/2005/8/layout/hList1"/>
    <dgm:cxn modelId="{E9179D9F-6BF5-414E-A9CA-1C370EF1E01E}" srcId="{C277E135-7C30-4C82-B7CA-919E33402A4B}" destId="{6B0AD961-5C0E-4124-AA8B-84E7FA3D2FD1}" srcOrd="2" destOrd="0" parTransId="{EB3C74ED-ACB3-4FDA-A4F9-560CC8075B46}" sibTransId="{7F4619FA-2525-426B-B61D-3E67101894B2}"/>
    <dgm:cxn modelId="{4B99022E-02CD-42E7-9736-325D9796C406}" srcId="{6B0AD961-5C0E-4124-AA8B-84E7FA3D2FD1}" destId="{E4A87B5B-97EC-4D4E-A50F-EEC63E1896E9}" srcOrd="1" destOrd="0" parTransId="{55D411AF-B31E-43C1-AAE8-9378342D8E1F}" sibTransId="{736711F9-39DD-49C8-A00D-92D81015FA08}"/>
    <dgm:cxn modelId="{8E831DFC-E10C-47E6-BA39-4D57B455ADC7}" type="presOf" srcId="{971E962A-24E5-41FC-8D84-53AEA6575D64}" destId="{EC4D5F10-4E37-4674-9FD5-DBD43CA49A78}" srcOrd="0" destOrd="0" presId="urn:microsoft.com/office/officeart/2005/8/layout/hList1"/>
    <dgm:cxn modelId="{9520A8FD-8C9F-477B-9523-18E7C7A43A40}" srcId="{971E962A-24E5-41FC-8D84-53AEA6575D64}" destId="{7575BDDB-5561-4A1E-93CE-8B7BC88F6F13}" srcOrd="0" destOrd="0" parTransId="{880A9D0E-A463-4B3D-9E13-B28332506182}" sibTransId="{BE72F810-BB96-497F-A159-7ADA56DA7FAB}"/>
    <dgm:cxn modelId="{0CCEB7FF-94CB-436E-BC08-E90C2051DD07}" type="presOf" srcId="{045C1418-A625-4341-9F68-0E12F4AB6A32}" destId="{297D271D-FEEA-4CD9-BF4C-E24882D2642F}" srcOrd="0" destOrd="2" presId="urn:microsoft.com/office/officeart/2005/8/layout/hList1"/>
    <dgm:cxn modelId="{303946B6-1275-4378-A193-BADBE0187A7F}" srcId="{971E962A-24E5-41FC-8D84-53AEA6575D64}" destId="{045C1418-A625-4341-9F68-0E12F4AB6A32}" srcOrd="2" destOrd="0" parTransId="{9DF7DE70-5922-4654-A52C-C29C2B52F83A}" sibTransId="{42021C49-F66A-4898-A869-B66C076BC783}"/>
    <dgm:cxn modelId="{90F26C1C-59B9-4C43-B046-3BC0A1E7E2CB}" type="presOf" srcId="{B4F1E56C-BDB9-4D00-AFE5-BAD609E3B9B3}" destId="{1C2D163C-E2A3-465D-93B4-3EA5FD59B59B}" srcOrd="0" destOrd="2" presId="urn:microsoft.com/office/officeart/2005/8/layout/hList1"/>
    <dgm:cxn modelId="{8D1D3919-42EF-4EDA-A91A-F99CF4ACDC8C}" srcId="{C277E135-7C30-4C82-B7CA-919E33402A4B}" destId="{316AD75A-F7D9-4CDD-9B93-D0CF3A04E601}" srcOrd="0" destOrd="0" parTransId="{94703154-7AF5-4BA6-A91A-BAB7860BA65C}" sibTransId="{B904BA2F-3D95-457F-8DEF-343355E750F2}"/>
    <dgm:cxn modelId="{71D6C26F-67ED-429A-B818-983F6DAED3F8}" srcId="{971E962A-24E5-41FC-8D84-53AEA6575D64}" destId="{EB1F184C-C888-4FE9-BDA5-B9EA1A7D937C}" srcOrd="1" destOrd="0" parTransId="{E89F11FD-F325-417B-AC93-9A92B9E2CCA7}" sibTransId="{62D60C1A-5BD7-450A-8720-3764577C009C}"/>
    <dgm:cxn modelId="{E16BEF6A-98E8-4C1A-B029-D2D172C09A2E}" srcId="{6B0AD961-5C0E-4124-AA8B-84E7FA3D2FD1}" destId="{80A70FB7-23A8-4811-9C45-C063547F8698}" srcOrd="2" destOrd="0" parTransId="{ADA4F6FC-6C61-4109-BD48-674269A9ECD9}" sibTransId="{20BACDB1-6445-4F8B-A02F-6ACA7C5FB892}"/>
    <dgm:cxn modelId="{98149D0C-0C67-4143-9489-14B9E6117B0C}" type="presOf" srcId="{80A70FB7-23A8-4811-9C45-C063547F8698}" destId="{B6FBD0EC-A7B1-498F-936A-83BCCC3016F3}" srcOrd="0" destOrd="2" presId="urn:microsoft.com/office/officeart/2005/8/layout/hList1"/>
    <dgm:cxn modelId="{B5B65388-0A7D-4E57-B700-DB27C6AE4A76}" type="presOf" srcId="{EB1F184C-C888-4FE9-BDA5-B9EA1A7D937C}" destId="{297D271D-FEEA-4CD9-BF4C-E24882D2642F}" srcOrd="0" destOrd="1" presId="urn:microsoft.com/office/officeart/2005/8/layout/hList1"/>
    <dgm:cxn modelId="{4B7A50D3-B8C2-411E-9F7E-7E4A2E7A1188}" srcId="{6B0AD961-5C0E-4124-AA8B-84E7FA3D2FD1}" destId="{281F146E-864D-48D3-8230-BF83195394BF}" srcOrd="0" destOrd="0" parTransId="{5B766021-BF0A-4B71-9917-6BF1F78E1E88}" sibTransId="{CF987BE0-90D5-43F3-9C5D-917988F9778B}"/>
    <dgm:cxn modelId="{90CC39DB-0705-499F-A4BC-5FA450367FA1}" type="presOf" srcId="{FF2AB1AB-926A-4B21-94E8-F400FC14A3E0}" destId="{1C2D163C-E2A3-465D-93B4-3EA5FD59B59B}" srcOrd="0" destOrd="1" presId="urn:microsoft.com/office/officeart/2005/8/layout/hList1"/>
    <dgm:cxn modelId="{24E3C5BD-5881-4464-B32C-502EED0DA05B}" type="presOf" srcId="{C277E135-7C30-4C82-B7CA-919E33402A4B}" destId="{4ED39406-2C98-4A98-BB2E-3FDF2270945B}" srcOrd="0" destOrd="0" presId="urn:microsoft.com/office/officeart/2005/8/layout/hList1"/>
    <dgm:cxn modelId="{FAF37125-685B-4022-854A-4538E9FE3872}" type="presOf" srcId="{316AD75A-F7D9-4CDD-9B93-D0CF3A04E601}" destId="{D67A478B-FC1D-4A03-9971-F6AD76279363}" srcOrd="0" destOrd="0" presId="urn:microsoft.com/office/officeart/2005/8/layout/hList1"/>
    <dgm:cxn modelId="{60620FDE-6132-4C68-BEE4-E17A4DCF44B2}" srcId="{316AD75A-F7D9-4CDD-9B93-D0CF3A04E601}" destId="{B4F1E56C-BDB9-4D00-AFE5-BAD609E3B9B3}" srcOrd="2" destOrd="0" parTransId="{08BAD3F7-4DFA-476B-A12B-7A50EDB9D6B4}" sibTransId="{872CE98E-5234-4CDF-B0E2-EB9B9A663DBF}"/>
    <dgm:cxn modelId="{D380BE55-303E-4200-AD4C-AC6818918664}" srcId="{316AD75A-F7D9-4CDD-9B93-D0CF3A04E601}" destId="{FF2AB1AB-926A-4B21-94E8-F400FC14A3E0}" srcOrd="1" destOrd="0" parTransId="{935F970F-C33B-45EA-8F34-3A61E4E0128D}" sibTransId="{0D623A5F-627F-4F60-9BE7-31C18EC93796}"/>
    <dgm:cxn modelId="{31D9129A-48EE-4493-B7D7-2E88B572AE08}" type="presOf" srcId="{E4A87B5B-97EC-4D4E-A50F-EEC63E1896E9}" destId="{B6FBD0EC-A7B1-498F-936A-83BCCC3016F3}" srcOrd="0" destOrd="1" presId="urn:microsoft.com/office/officeart/2005/8/layout/hList1"/>
    <dgm:cxn modelId="{2C073D38-6FC7-4D6B-85CF-4E070B93394C}" type="presOf" srcId="{281F146E-864D-48D3-8230-BF83195394BF}" destId="{B6FBD0EC-A7B1-498F-936A-83BCCC3016F3}" srcOrd="0" destOrd="0" presId="urn:microsoft.com/office/officeart/2005/8/layout/hList1"/>
    <dgm:cxn modelId="{466A8D9E-1375-4A38-8576-78EED6091867}" srcId="{C277E135-7C30-4C82-B7CA-919E33402A4B}" destId="{971E962A-24E5-41FC-8D84-53AEA6575D64}" srcOrd="1" destOrd="0" parTransId="{8F925167-00FD-4521-B5E3-37A2D5E867F3}" sibTransId="{41E225AB-B8AD-423A-AE2F-31D0727388C5}"/>
    <dgm:cxn modelId="{C4B8AB10-50B4-4240-B4C2-57BE65794B87}" type="presParOf" srcId="{4ED39406-2C98-4A98-BB2E-3FDF2270945B}" destId="{DDC84182-FD2A-412A-8F2E-933049476EC9}" srcOrd="0" destOrd="0" presId="urn:microsoft.com/office/officeart/2005/8/layout/hList1"/>
    <dgm:cxn modelId="{9B22534D-5EF1-445F-BBDB-2FFF3912A7F0}" type="presParOf" srcId="{DDC84182-FD2A-412A-8F2E-933049476EC9}" destId="{D67A478B-FC1D-4A03-9971-F6AD76279363}" srcOrd="0" destOrd="0" presId="urn:microsoft.com/office/officeart/2005/8/layout/hList1"/>
    <dgm:cxn modelId="{7F4EA5F2-1584-432C-86EE-471F451DCB1C}" type="presParOf" srcId="{DDC84182-FD2A-412A-8F2E-933049476EC9}" destId="{1C2D163C-E2A3-465D-93B4-3EA5FD59B59B}" srcOrd="1" destOrd="0" presId="urn:microsoft.com/office/officeart/2005/8/layout/hList1"/>
    <dgm:cxn modelId="{8FC5E3CE-8B84-4EC7-8CF3-3E525D52D229}" type="presParOf" srcId="{4ED39406-2C98-4A98-BB2E-3FDF2270945B}" destId="{0F0180C2-B483-4B9A-9071-A36A4430AD59}" srcOrd="1" destOrd="0" presId="urn:microsoft.com/office/officeart/2005/8/layout/hList1"/>
    <dgm:cxn modelId="{7FC32452-4338-4977-8CC7-184FA17B46FA}" type="presParOf" srcId="{4ED39406-2C98-4A98-BB2E-3FDF2270945B}" destId="{17277B46-663B-4274-B139-A98CA3AD5B4B}" srcOrd="2" destOrd="0" presId="urn:microsoft.com/office/officeart/2005/8/layout/hList1"/>
    <dgm:cxn modelId="{1BB668D8-B2A1-4027-ACAC-962FA2AE5F5B}" type="presParOf" srcId="{17277B46-663B-4274-B139-A98CA3AD5B4B}" destId="{EC4D5F10-4E37-4674-9FD5-DBD43CA49A78}" srcOrd="0" destOrd="0" presId="urn:microsoft.com/office/officeart/2005/8/layout/hList1"/>
    <dgm:cxn modelId="{ED31FFA9-B81D-493A-A152-357B9896CDD8}" type="presParOf" srcId="{17277B46-663B-4274-B139-A98CA3AD5B4B}" destId="{297D271D-FEEA-4CD9-BF4C-E24882D2642F}" srcOrd="1" destOrd="0" presId="urn:microsoft.com/office/officeart/2005/8/layout/hList1"/>
    <dgm:cxn modelId="{E7CCB718-F1FE-4C85-890D-386F76DB0CAA}" type="presParOf" srcId="{4ED39406-2C98-4A98-BB2E-3FDF2270945B}" destId="{C4D77CE6-FC68-489A-B79C-83823D43C82E}" srcOrd="3" destOrd="0" presId="urn:microsoft.com/office/officeart/2005/8/layout/hList1"/>
    <dgm:cxn modelId="{0C646A43-C5B7-432A-A92A-AA1E4FB02128}" type="presParOf" srcId="{4ED39406-2C98-4A98-BB2E-3FDF2270945B}" destId="{BA94734D-963C-4D03-8051-ADFB8A8671E6}" srcOrd="4" destOrd="0" presId="urn:microsoft.com/office/officeart/2005/8/layout/hList1"/>
    <dgm:cxn modelId="{B188B5B7-77C8-4BA0-8960-22CA2C7657F8}" type="presParOf" srcId="{BA94734D-963C-4D03-8051-ADFB8A8671E6}" destId="{5688C87C-AAE5-401B-98D3-1FD9A02AA50F}" srcOrd="0" destOrd="0" presId="urn:microsoft.com/office/officeart/2005/8/layout/hList1"/>
    <dgm:cxn modelId="{72BAB0C2-9AE7-4892-AFC3-ED2C52D8B12F}" type="presParOf" srcId="{BA94734D-963C-4D03-8051-ADFB8A8671E6}" destId="{B6FBD0EC-A7B1-498F-936A-83BCCC3016F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77E135-7C30-4C82-B7CA-919E33402A4B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16AD75A-F7D9-4CDD-9B93-D0CF3A04E601}">
      <dgm:prSet phldrT="[Text]" custT="1"/>
      <dgm:spPr/>
      <dgm:t>
        <a:bodyPr/>
        <a:lstStyle/>
        <a:p>
          <a:r>
            <a:rPr lang="en-US" sz="3200" b="1" dirty="0" smtClean="0"/>
            <a:t>Harold Koontz</a:t>
          </a:r>
          <a:endParaRPr lang="en-US" sz="3200" b="1" dirty="0"/>
        </a:p>
      </dgm:t>
    </dgm:pt>
    <dgm:pt modelId="{94703154-7AF5-4BA6-A91A-BAB7860BA65C}" type="parTrans" cxnId="{8D1D3919-42EF-4EDA-A91A-F99CF4ACDC8C}">
      <dgm:prSet/>
      <dgm:spPr/>
      <dgm:t>
        <a:bodyPr/>
        <a:lstStyle/>
        <a:p>
          <a:endParaRPr lang="en-US"/>
        </a:p>
      </dgm:t>
    </dgm:pt>
    <dgm:pt modelId="{B904BA2F-3D95-457F-8DEF-343355E750F2}" type="sibTrans" cxnId="{8D1D3919-42EF-4EDA-A91A-F99CF4ACDC8C}">
      <dgm:prSet/>
      <dgm:spPr/>
      <dgm:t>
        <a:bodyPr/>
        <a:lstStyle/>
        <a:p>
          <a:endParaRPr lang="en-US"/>
        </a:p>
      </dgm:t>
    </dgm:pt>
    <dgm:pt modelId="{912AB441-D812-4243-BA0B-AF3F8111D9C3}">
      <dgm:prSet phldrT="[Text]"/>
      <dgm:spPr/>
      <dgm:t>
        <a:bodyPr/>
        <a:lstStyle/>
        <a:p>
          <a:r>
            <a:rPr lang="fi-FI" dirty="0" smtClean="0"/>
            <a:t>Seni menyelesaikan pekerjaan melalui orang lain.</a:t>
          </a:r>
          <a:endParaRPr lang="en-US" dirty="0"/>
        </a:p>
      </dgm:t>
    </dgm:pt>
    <dgm:pt modelId="{62144F1B-482E-4A58-8E05-E20192C43097}" type="parTrans" cxnId="{91CF40A2-92AD-4968-B1B4-FAB1E474CBED}">
      <dgm:prSet/>
      <dgm:spPr/>
      <dgm:t>
        <a:bodyPr/>
        <a:lstStyle/>
        <a:p>
          <a:endParaRPr lang="en-US"/>
        </a:p>
      </dgm:t>
    </dgm:pt>
    <dgm:pt modelId="{C4EB16B5-A378-4CC5-9DC7-E94DD8931B09}" type="sibTrans" cxnId="{91CF40A2-92AD-4968-B1B4-FAB1E474CBED}">
      <dgm:prSet/>
      <dgm:spPr/>
      <dgm:t>
        <a:bodyPr/>
        <a:lstStyle/>
        <a:p>
          <a:endParaRPr lang="en-US"/>
        </a:p>
      </dgm:t>
    </dgm:pt>
    <dgm:pt modelId="{971E962A-24E5-41FC-8D84-53AEA6575D64}">
      <dgm:prSet phldrT="[Text]" custT="1"/>
      <dgm:spPr/>
      <dgm:t>
        <a:bodyPr/>
        <a:lstStyle/>
        <a:p>
          <a:r>
            <a:rPr lang="en-US" sz="2800" b="1" dirty="0" smtClean="0"/>
            <a:t>Mary Parker Follett</a:t>
          </a:r>
          <a:endParaRPr lang="en-US" sz="2800" b="1" dirty="0"/>
        </a:p>
      </dgm:t>
    </dgm:pt>
    <dgm:pt modelId="{8F925167-00FD-4521-B5E3-37A2D5E867F3}" type="parTrans" cxnId="{466A8D9E-1375-4A38-8576-78EED6091867}">
      <dgm:prSet/>
      <dgm:spPr/>
      <dgm:t>
        <a:bodyPr/>
        <a:lstStyle/>
        <a:p>
          <a:endParaRPr lang="en-US"/>
        </a:p>
      </dgm:t>
    </dgm:pt>
    <dgm:pt modelId="{41E225AB-B8AD-423A-AE2F-31D0727388C5}" type="sibTrans" cxnId="{466A8D9E-1375-4A38-8576-78EED6091867}">
      <dgm:prSet/>
      <dgm:spPr/>
      <dgm:t>
        <a:bodyPr/>
        <a:lstStyle/>
        <a:p>
          <a:endParaRPr lang="en-US"/>
        </a:p>
      </dgm:t>
    </dgm:pt>
    <dgm:pt modelId="{7575BDDB-5561-4A1E-93CE-8B7BC88F6F13}">
      <dgm:prSet phldrT="[Text]"/>
      <dgm:spPr/>
      <dgm:t>
        <a:bodyPr/>
        <a:lstStyle/>
        <a:p>
          <a:r>
            <a:rPr lang="fi-FI" smtClean="0"/>
            <a:t>Seni menyelesaikan sesuatu melalui orang lain.</a:t>
          </a:r>
          <a:endParaRPr lang="en-US" dirty="0"/>
        </a:p>
      </dgm:t>
    </dgm:pt>
    <dgm:pt modelId="{880A9D0E-A463-4B3D-9E13-B28332506182}" type="parTrans" cxnId="{9520A8FD-8C9F-477B-9523-18E7C7A43A40}">
      <dgm:prSet/>
      <dgm:spPr/>
      <dgm:t>
        <a:bodyPr/>
        <a:lstStyle/>
        <a:p>
          <a:endParaRPr lang="en-US"/>
        </a:p>
      </dgm:t>
    </dgm:pt>
    <dgm:pt modelId="{BE72F810-BB96-497F-A159-7ADA56DA7FAB}" type="sibTrans" cxnId="{9520A8FD-8C9F-477B-9523-18E7C7A43A40}">
      <dgm:prSet/>
      <dgm:spPr/>
      <dgm:t>
        <a:bodyPr/>
        <a:lstStyle/>
        <a:p>
          <a:endParaRPr lang="en-US"/>
        </a:p>
      </dgm:t>
    </dgm:pt>
    <dgm:pt modelId="{6B0AD961-5C0E-4124-AA8B-84E7FA3D2FD1}">
      <dgm:prSet phldrT="[Text]" custT="1"/>
      <dgm:spPr/>
      <dgm:t>
        <a:bodyPr/>
        <a:lstStyle/>
        <a:p>
          <a:r>
            <a:rPr lang="en-US" sz="3200" b="1" dirty="0" smtClean="0"/>
            <a:t>Ricky W. Griffin</a:t>
          </a:r>
          <a:endParaRPr lang="en-US" sz="3200" b="1" dirty="0"/>
        </a:p>
      </dgm:t>
    </dgm:pt>
    <dgm:pt modelId="{EB3C74ED-ACB3-4FDA-A4F9-560CC8075B46}" type="parTrans" cxnId="{E9179D9F-6BF5-414E-A9CA-1C370EF1E01E}">
      <dgm:prSet/>
      <dgm:spPr/>
      <dgm:t>
        <a:bodyPr/>
        <a:lstStyle/>
        <a:p>
          <a:endParaRPr lang="en-US"/>
        </a:p>
      </dgm:t>
    </dgm:pt>
    <dgm:pt modelId="{7F4619FA-2525-426B-B61D-3E67101894B2}" type="sibTrans" cxnId="{E9179D9F-6BF5-414E-A9CA-1C370EF1E01E}">
      <dgm:prSet/>
      <dgm:spPr/>
      <dgm:t>
        <a:bodyPr/>
        <a:lstStyle/>
        <a:p>
          <a:endParaRPr lang="en-US"/>
        </a:p>
      </dgm:t>
    </dgm:pt>
    <dgm:pt modelId="{281F146E-864D-48D3-8230-BF83195394BF}">
      <dgm:prSet phldrT="[Text]"/>
      <dgm:spPr/>
      <dgm:t>
        <a:bodyPr/>
        <a:lstStyle/>
        <a:p>
          <a:r>
            <a:rPr lang="en-US" smtClean="0"/>
            <a:t>Proses perencanaan, pengambilan keputusan, pengorganisasian, kepemimpinan, dan pengendalian.</a:t>
          </a:r>
          <a:endParaRPr lang="en-US" dirty="0"/>
        </a:p>
      </dgm:t>
    </dgm:pt>
    <dgm:pt modelId="{5B766021-BF0A-4B71-9917-6BF1F78E1E88}" type="parTrans" cxnId="{4B7A50D3-B8C2-411E-9F7E-7E4A2E7A1188}">
      <dgm:prSet/>
      <dgm:spPr/>
      <dgm:t>
        <a:bodyPr/>
        <a:lstStyle/>
        <a:p>
          <a:endParaRPr lang="en-US"/>
        </a:p>
      </dgm:t>
    </dgm:pt>
    <dgm:pt modelId="{CF987BE0-90D5-43F3-9C5D-917988F9778B}" type="sibTrans" cxnId="{4B7A50D3-B8C2-411E-9F7E-7E4A2E7A1188}">
      <dgm:prSet/>
      <dgm:spPr/>
      <dgm:t>
        <a:bodyPr/>
        <a:lstStyle/>
        <a:p>
          <a:endParaRPr lang="en-US"/>
        </a:p>
      </dgm:t>
    </dgm:pt>
    <dgm:pt modelId="{63357348-BDB1-4D53-9662-8C38589A2177}">
      <dgm:prSet/>
      <dgm:spPr/>
      <dgm:t>
        <a:bodyPr/>
        <a:lstStyle/>
        <a:p>
          <a:endParaRPr lang="en-US" dirty="0"/>
        </a:p>
      </dgm:t>
    </dgm:pt>
    <dgm:pt modelId="{BDE7BD53-BD5B-40C9-8EC8-32BDB699B948}" type="parTrans" cxnId="{8D64D66C-50B7-4CB7-B7D3-348E8B2CAC60}">
      <dgm:prSet/>
      <dgm:spPr/>
      <dgm:t>
        <a:bodyPr/>
        <a:lstStyle/>
        <a:p>
          <a:endParaRPr lang="en-US"/>
        </a:p>
      </dgm:t>
    </dgm:pt>
    <dgm:pt modelId="{275B7683-0F81-469A-840E-704C1248DCB3}" type="sibTrans" cxnId="{8D64D66C-50B7-4CB7-B7D3-348E8B2CAC60}">
      <dgm:prSet/>
      <dgm:spPr/>
      <dgm:t>
        <a:bodyPr/>
        <a:lstStyle/>
        <a:p>
          <a:endParaRPr lang="en-US"/>
        </a:p>
      </dgm:t>
    </dgm:pt>
    <dgm:pt modelId="{86AFB03E-CCAB-4DF1-9B89-C4605F9BBD99}">
      <dgm:prSet/>
      <dgm:spPr/>
      <dgm:t>
        <a:bodyPr/>
        <a:lstStyle/>
        <a:p>
          <a:r>
            <a:rPr lang="en-US" dirty="0" err="1" smtClean="0"/>
            <a:t>Fokus</a:t>
          </a:r>
          <a:r>
            <a:rPr lang="en-US" dirty="0" smtClean="0"/>
            <a:t>: </a:t>
          </a:r>
          <a:r>
            <a:rPr lang="en-US" dirty="0" err="1" smtClean="0"/>
            <a:t>Tanggung</a:t>
          </a:r>
          <a:r>
            <a:rPr lang="en-US" dirty="0" smtClean="0"/>
            <a:t> </a:t>
          </a:r>
          <a:r>
            <a:rPr lang="en-US" dirty="0" err="1" smtClean="0"/>
            <a:t>jawab</a:t>
          </a:r>
          <a:r>
            <a:rPr lang="en-US" dirty="0" smtClean="0"/>
            <a:t> </a:t>
          </a:r>
          <a:r>
            <a:rPr lang="en-US" dirty="0" err="1" smtClean="0"/>
            <a:t>manajer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mencapai</a:t>
          </a:r>
          <a:r>
            <a:rPr lang="en-US" dirty="0" smtClean="0"/>
            <a:t> </a:t>
          </a:r>
          <a:r>
            <a:rPr lang="en-US" dirty="0" err="1" smtClean="0"/>
            <a:t>tujuan</a:t>
          </a:r>
          <a:r>
            <a:rPr lang="en-US" dirty="0" smtClean="0"/>
            <a:t> </a:t>
          </a:r>
          <a:r>
            <a:rPr lang="en-US" dirty="0" err="1" smtClean="0"/>
            <a:t>organisasi</a:t>
          </a:r>
          <a:r>
            <a:rPr lang="en-US" dirty="0" smtClean="0"/>
            <a:t>.</a:t>
          </a:r>
          <a:endParaRPr lang="en-US" dirty="0"/>
        </a:p>
      </dgm:t>
    </dgm:pt>
    <dgm:pt modelId="{9A6C3656-736F-4401-9DC9-424209762487}" type="parTrans" cxnId="{D0FF5746-5DD1-4085-AA0A-A94142FCF9EA}">
      <dgm:prSet/>
      <dgm:spPr/>
      <dgm:t>
        <a:bodyPr/>
        <a:lstStyle/>
        <a:p>
          <a:endParaRPr lang="en-US"/>
        </a:p>
      </dgm:t>
    </dgm:pt>
    <dgm:pt modelId="{4B66AE34-B6DE-43A0-BF63-D5A86A5FD18E}" type="sibTrans" cxnId="{D0FF5746-5DD1-4085-AA0A-A94142FCF9EA}">
      <dgm:prSet/>
      <dgm:spPr/>
      <dgm:t>
        <a:bodyPr/>
        <a:lstStyle/>
        <a:p>
          <a:endParaRPr lang="en-US"/>
        </a:p>
      </dgm:t>
    </dgm:pt>
    <dgm:pt modelId="{FC5ACC21-9AFE-4DD4-9D42-8EA5EF764AE3}">
      <dgm:prSet/>
      <dgm:spPr/>
      <dgm:t>
        <a:bodyPr/>
        <a:lstStyle/>
        <a:p>
          <a:endParaRPr lang="en-US" dirty="0"/>
        </a:p>
      </dgm:t>
    </dgm:pt>
    <dgm:pt modelId="{22B7614F-7C78-4F55-AAA2-1D6E934E899A}" type="parTrans" cxnId="{C685A8C3-20AF-47E7-BBB5-DF2D631069F0}">
      <dgm:prSet/>
      <dgm:spPr/>
      <dgm:t>
        <a:bodyPr/>
        <a:lstStyle/>
        <a:p>
          <a:endParaRPr lang="en-US"/>
        </a:p>
      </dgm:t>
    </dgm:pt>
    <dgm:pt modelId="{7BBEB4C3-A365-4D23-8004-73729CBE7596}" type="sibTrans" cxnId="{C685A8C3-20AF-47E7-BBB5-DF2D631069F0}">
      <dgm:prSet/>
      <dgm:spPr/>
      <dgm:t>
        <a:bodyPr/>
        <a:lstStyle/>
        <a:p>
          <a:endParaRPr lang="en-US"/>
        </a:p>
      </dgm:t>
    </dgm:pt>
    <dgm:pt modelId="{74DA07D5-5544-42B0-AA36-99C116DA2BB7}">
      <dgm:prSet/>
      <dgm:spPr/>
      <dgm:t>
        <a:bodyPr/>
        <a:lstStyle/>
        <a:p>
          <a:r>
            <a:rPr lang="fi-FI" dirty="0" smtClean="0"/>
            <a:t>Fokus: Kolaborasi dan pengorganisasian manusia.</a:t>
          </a:r>
          <a:endParaRPr lang="fi-FI" dirty="0"/>
        </a:p>
      </dgm:t>
    </dgm:pt>
    <dgm:pt modelId="{D5D566C9-DD76-45EC-8596-7BE57CFEFFFD}" type="parTrans" cxnId="{DEA000FE-7CB4-4573-91C4-01285A0F5E61}">
      <dgm:prSet/>
      <dgm:spPr/>
      <dgm:t>
        <a:bodyPr/>
        <a:lstStyle/>
        <a:p>
          <a:endParaRPr lang="en-US"/>
        </a:p>
      </dgm:t>
    </dgm:pt>
    <dgm:pt modelId="{A7B1AE4D-840E-4038-A061-FF5371EFD5B6}" type="sibTrans" cxnId="{DEA000FE-7CB4-4573-91C4-01285A0F5E61}">
      <dgm:prSet/>
      <dgm:spPr/>
      <dgm:t>
        <a:bodyPr/>
        <a:lstStyle/>
        <a:p>
          <a:endParaRPr lang="en-US"/>
        </a:p>
      </dgm:t>
    </dgm:pt>
    <dgm:pt modelId="{D06856FD-14D9-4C76-A08C-28B7955D3B3F}">
      <dgm:prSet/>
      <dgm:spPr/>
      <dgm:t>
        <a:bodyPr/>
        <a:lstStyle/>
        <a:p>
          <a:endParaRPr lang="en-US" dirty="0"/>
        </a:p>
      </dgm:t>
    </dgm:pt>
    <dgm:pt modelId="{46E27A38-E080-42CF-AD55-BA1C4E046BD8}" type="parTrans" cxnId="{8A984A62-902B-4CB9-93B7-95394A1EB3F5}">
      <dgm:prSet/>
      <dgm:spPr/>
      <dgm:t>
        <a:bodyPr/>
        <a:lstStyle/>
        <a:p>
          <a:endParaRPr lang="en-US"/>
        </a:p>
      </dgm:t>
    </dgm:pt>
    <dgm:pt modelId="{34BAF0B4-52E2-4C92-947A-5F0E23249635}" type="sibTrans" cxnId="{8A984A62-902B-4CB9-93B7-95394A1EB3F5}">
      <dgm:prSet/>
      <dgm:spPr/>
      <dgm:t>
        <a:bodyPr/>
        <a:lstStyle/>
        <a:p>
          <a:endParaRPr lang="en-US"/>
        </a:p>
      </dgm:t>
    </dgm:pt>
    <dgm:pt modelId="{23B07CA9-957E-4FCE-BFEE-59871DFCB68A}">
      <dgm:prSet/>
      <dgm:spPr/>
      <dgm:t>
        <a:bodyPr/>
        <a:lstStyle/>
        <a:p>
          <a:r>
            <a:rPr lang="en-US" dirty="0" err="1" smtClean="0"/>
            <a:t>Fokus</a:t>
          </a:r>
          <a:r>
            <a:rPr lang="en-US" dirty="0" smtClean="0"/>
            <a:t>: </a:t>
          </a:r>
          <a:r>
            <a:rPr lang="en-US" dirty="0" err="1" smtClean="0"/>
            <a:t>Pengambilan</a:t>
          </a:r>
          <a:r>
            <a:rPr lang="en-US" dirty="0" smtClean="0"/>
            <a:t> </a:t>
          </a:r>
          <a:r>
            <a:rPr lang="en-US" dirty="0" err="1" smtClean="0"/>
            <a:t>keputusan</a:t>
          </a:r>
          <a:r>
            <a:rPr lang="en-US" dirty="0" smtClean="0"/>
            <a:t> </a:t>
          </a:r>
          <a:r>
            <a:rPr lang="en-US" dirty="0" err="1" smtClean="0"/>
            <a:t>sebagai</a:t>
          </a:r>
          <a:r>
            <a:rPr lang="en-US" dirty="0" smtClean="0"/>
            <a:t> </a:t>
          </a:r>
          <a:r>
            <a:rPr lang="en-US" dirty="0" err="1" smtClean="0"/>
            <a:t>bagian</a:t>
          </a:r>
          <a:r>
            <a:rPr lang="en-US" dirty="0" smtClean="0"/>
            <a:t> </a:t>
          </a:r>
          <a:r>
            <a:rPr lang="en-US" dirty="0" err="1" smtClean="0"/>
            <a:t>penting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manajemen</a:t>
          </a:r>
          <a:r>
            <a:rPr lang="en-US" dirty="0" smtClean="0"/>
            <a:t>.</a:t>
          </a:r>
          <a:endParaRPr lang="en-US" dirty="0"/>
        </a:p>
      </dgm:t>
    </dgm:pt>
    <dgm:pt modelId="{395EACE9-319C-4E0F-AD9F-382F7374731A}" type="parTrans" cxnId="{39E55933-2C93-4A78-8C03-B5CD33D608BB}">
      <dgm:prSet/>
      <dgm:spPr/>
      <dgm:t>
        <a:bodyPr/>
        <a:lstStyle/>
        <a:p>
          <a:endParaRPr lang="en-US"/>
        </a:p>
      </dgm:t>
    </dgm:pt>
    <dgm:pt modelId="{4A4E7377-0055-4A6E-8302-AA6A7D8551DD}" type="sibTrans" cxnId="{39E55933-2C93-4A78-8C03-B5CD33D608BB}">
      <dgm:prSet/>
      <dgm:spPr/>
      <dgm:t>
        <a:bodyPr/>
        <a:lstStyle/>
        <a:p>
          <a:endParaRPr lang="en-US"/>
        </a:p>
      </dgm:t>
    </dgm:pt>
    <dgm:pt modelId="{4ED39406-2C98-4A98-BB2E-3FDF2270945B}" type="pres">
      <dgm:prSet presAssocID="{C277E135-7C30-4C82-B7CA-919E33402A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C84182-FD2A-412A-8F2E-933049476EC9}" type="pres">
      <dgm:prSet presAssocID="{316AD75A-F7D9-4CDD-9B93-D0CF3A04E601}" presName="composite" presStyleCnt="0"/>
      <dgm:spPr/>
    </dgm:pt>
    <dgm:pt modelId="{D67A478B-FC1D-4A03-9971-F6AD76279363}" type="pres">
      <dgm:prSet presAssocID="{316AD75A-F7D9-4CDD-9B93-D0CF3A04E60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D163C-E2A3-465D-93B4-3EA5FD59B59B}" type="pres">
      <dgm:prSet presAssocID="{316AD75A-F7D9-4CDD-9B93-D0CF3A04E60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180C2-B483-4B9A-9071-A36A4430AD59}" type="pres">
      <dgm:prSet presAssocID="{B904BA2F-3D95-457F-8DEF-343355E750F2}" presName="space" presStyleCnt="0"/>
      <dgm:spPr/>
    </dgm:pt>
    <dgm:pt modelId="{17277B46-663B-4274-B139-A98CA3AD5B4B}" type="pres">
      <dgm:prSet presAssocID="{971E962A-24E5-41FC-8D84-53AEA6575D64}" presName="composite" presStyleCnt="0"/>
      <dgm:spPr/>
    </dgm:pt>
    <dgm:pt modelId="{EC4D5F10-4E37-4674-9FD5-DBD43CA49A78}" type="pres">
      <dgm:prSet presAssocID="{971E962A-24E5-41FC-8D84-53AEA6575D6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D271D-FEEA-4CD9-BF4C-E24882D2642F}" type="pres">
      <dgm:prSet presAssocID="{971E962A-24E5-41FC-8D84-53AEA6575D6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77CE6-FC68-489A-B79C-83823D43C82E}" type="pres">
      <dgm:prSet presAssocID="{41E225AB-B8AD-423A-AE2F-31D0727388C5}" presName="space" presStyleCnt="0"/>
      <dgm:spPr/>
    </dgm:pt>
    <dgm:pt modelId="{BA94734D-963C-4D03-8051-ADFB8A8671E6}" type="pres">
      <dgm:prSet presAssocID="{6B0AD961-5C0E-4124-AA8B-84E7FA3D2FD1}" presName="composite" presStyleCnt="0"/>
      <dgm:spPr/>
    </dgm:pt>
    <dgm:pt modelId="{5688C87C-AAE5-401B-98D3-1FD9A02AA50F}" type="pres">
      <dgm:prSet presAssocID="{6B0AD961-5C0E-4124-AA8B-84E7FA3D2FD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BD0EC-A7B1-498F-936A-83BCCC3016F3}" type="pres">
      <dgm:prSet presAssocID="{6B0AD961-5C0E-4124-AA8B-84E7FA3D2FD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A49C73-3F20-4232-BABC-740BE9A5205F}" type="presOf" srcId="{74DA07D5-5544-42B0-AA36-99C116DA2BB7}" destId="{297D271D-FEEA-4CD9-BF4C-E24882D2642F}" srcOrd="0" destOrd="2" presId="urn:microsoft.com/office/officeart/2005/8/layout/hList1"/>
    <dgm:cxn modelId="{91CF40A2-92AD-4968-B1B4-FAB1E474CBED}" srcId="{316AD75A-F7D9-4CDD-9B93-D0CF3A04E601}" destId="{912AB441-D812-4243-BA0B-AF3F8111D9C3}" srcOrd="0" destOrd="0" parTransId="{62144F1B-482E-4A58-8E05-E20192C43097}" sibTransId="{C4EB16B5-A378-4CC5-9DC7-E94DD8931B09}"/>
    <dgm:cxn modelId="{575FC0E6-F8C6-4A45-8D09-770A48D65170}" type="presOf" srcId="{971E962A-24E5-41FC-8D84-53AEA6575D64}" destId="{EC4D5F10-4E37-4674-9FD5-DBD43CA49A78}" srcOrd="0" destOrd="0" presId="urn:microsoft.com/office/officeart/2005/8/layout/hList1"/>
    <dgm:cxn modelId="{976D7973-E0E8-47EF-9DED-45483C37FE25}" type="presOf" srcId="{FC5ACC21-9AFE-4DD4-9D42-8EA5EF764AE3}" destId="{297D271D-FEEA-4CD9-BF4C-E24882D2642F}" srcOrd="0" destOrd="1" presId="urn:microsoft.com/office/officeart/2005/8/layout/hList1"/>
    <dgm:cxn modelId="{DC493B00-AA0E-4EC7-9103-A9C8329C2D84}" type="presOf" srcId="{86AFB03E-CCAB-4DF1-9B89-C4605F9BBD99}" destId="{1C2D163C-E2A3-465D-93B4-3EA5FD59B59B}" srcOrd="0" destOrd="2" presId="urn:microsoft.com/office/officeart/2005/8/layout/hList1"/>
    <dgm:cxn modelId="{E9179D9F-6BF5-414E-A9CA-1C370EF1E01E}" srcId="{C277E135-7C30-4C82-B7CA-919E33402A4B}" destId="{6B0AD961-5C0E-4124-AA8B-84E7FA3D2FD1}" srcOrd="2" destOrd="0" parTransId="{EB3C74ED-ACB3-4FDA-A4F9-560CC8075B46}" sibTransId="{7F4619FA-2525-426B-B61D-3E67101894B2}"/>
    <dgm:cxn modelId="{C685A8C3-20AF-47E7-BBB5-DF2D631069F0}" srcId="{971E962A-24E5-41FC-8D84-53AEA6575D64}" destId="{FC5ACC21-9AFE-4DD4-9D42-8EA5EF764AE3}" srcOrd="1" destOrd="0" parTransId="{22B7614F-7C78-4F55-AAA2-1D6E934E899A}" sibTransId="{7BBEB4C3-A365-4D23-8004-73729CBE7596}"/>
    <dgm:cxn modelId="{8A984A62-902B-4CB9-93B7-95394A1EB3F5}" srcId="{6B0AD961-5C0E-4124-AA8B-84E7FA3D2FD1}" destId="{D06856FD-14D9-4C76-A08C-28B7955D3B3F}" srcOrd="1" destOrd="0" parTransId="{46E27A38-E080-42CF-AD55-BA1C4E046BD8}" sibTransId="{34BAF0B4-52E2-4C92-947A-5F0E23249635}"/>
    <dgm:cxn modelId="{9520A8FD-8C9F-477B-9523-18E7C7A43A40}" srcId="{971E962A-24E5-41FC-8D84-53AEA6575D64}" destId="{7575BDDB-5561-4A1E-93CE-8B7BC88F6F13}" srcOrd="0" destOrd="0" parTransId="{880A9D0E-A463-4B3D-9E13-B28332506182}" sibTransId="{BE72F810-BB96-497F-A159-7ADA56DA7FAB}"/>
    <dgm:cxn modelId="{B74B8CFF-BBD5-43A1-91A6-1392C609E709}" type="presOf" srcId="{C277E135-7C30-4C82-B7CA-919E33402A4B}" destId="{4ED39406-2C98-4A98-BB2E-3FDF2270945B}" srcOrd="0" destOrd="0" presId="urn:microsoft.com/office/officeart/2005/8/layout/hList1"/>
    <dgm:cxn modelId="{B0C11F44-D00D-40C5-8602-DFEC6E8F6730}" type="presOf" srcId="{912AB441-D812-4243-BA0B-AF3F8111D9C3}" destId="{1C2D163C-E2A3-465D-93B4-3EA5FD59B59B}" srcOrd="0" destOrd="0" presId="urn:microsoft.com/office/officeart/2005/8/layout/hList1"/>
    <dgm:cxn modelId="{8D1D3919-42EF-4EDA-A91A-F99CF4ACDC8C}" srcId="{C277E135-7C30-4C82-B7CA-919E33402A4B}" destId="{316AD75A-F7D9-4CDD-9B93-D0CF3A04E601}" srcOrd="0" destOrd="0" parTransId="{94703154-7AF5-4BA6-A91A-BAB7860BA65C}" sibTransId="{B904BA2F-3D95-457F-8DEF-343355E750F2}"/>
    <dgm:cxn modelId="{9EC19957-B36A-4346-8BB5-696CD3ADD858}" type="presOf" srcId="{281F146E-864D-48D3-8230-BF83195394BF}" destId="{B6FBD0EC-A7B1-498F-936A-83BCCC3016F3}" srcOrd="0" destOrd="0" presId="urn:microsoft.com/office/officeart/2005/8/layout/hList1"/>
    <dgm:cxn modelId="{DEA000FE-7CB4-4573-91C4-01285A0F5E61}" srcId="{971E962A-24E5-41FC-8D84-53AEA6575D64}" destId="{74DA07D5-5544-42B0-AA36-99C116DA2BB7}" srcOrd="2" destOrd="0" parTransId="{D5D566C9-DD76-45EC-8596-7BE57CFEFFFD}" sibTransId="{A7B1AE4D-840E-4038-A061-FF5371EFD5B6}"/>
    <dgm:cxn modelId="{4B7A50D3-B8C2-411E-9F7E-7E4A2E7A1188}" srcId="{6B0AD961-5C0E-4124-AA8B-84E7FA3D2FD1}" destId="{281F146E-864D-48D3-8230-BF83195394BF}" srcOrd="0" destOrd="0" parTransId="{5B766021-BF0A-4B71-9917-6BF1F78E1E88}" sibTransId="{CF987BE0-90D5-43F3-9C5D-917988F9778B}"/>
    <dgm:cxn modelId="{D0FF5746-5DD1-4085-AA0A-A94142FCF9EA}" srcId="{316AD75A-F7D9-4CDD-9B93-D0CF3A04E601}" destId="{86AFB03E-CCAB-4DF1-9B89-C4605F9BBD99}" srcOrd="2" destOrd="0" parTransId="{9A6C3656-736F-4401-9DC9-424209762487}" sibTransId="{4B66AE34-B6DE-43A0-BF63-D5A86A5FD18E}"/>
    <dgm:cxn modelId="{8D64D66C-50B7-4CB7-B7D3-348E8B2CAC60}" srcId="{316AD75A-F7D9-4CDD-9B93-D0CF3A04E601}" destId="{63357348-BDB1-4D53-9662-8C38589A2177}" srcOrd="1" destOrd="0" parTransId="{BDE7BD53-BD5B-40C9-8EC8-32BDB699B948}" sibTransId="{275B7683-0F81-469A-840E-704C1248DCB3}"/>
    <dgm:cxn modelId="{4AA15EFA-4B7D-4D5E-A149-45D59A064D71}" type="presOf" srcId="{7575BDDB-5561-4A1E-93CE-8B7BC88F6F13}" destId="{297D271D-FEEA-4CD9-BF4C-E24882D2642F}" srcOrd="0" destOrd="0" presId="urn:microsoft.com/office/officeart/2005/8/layout/hList1"/>
    <dgm:cxn modelId="{C0D1855C-659E-4A96-A781-0D9C7729C5E9}" type="presOf" srcId="{316AD75A-F7D9-4CDD-9B93-D0CF3A04E601}" destId="{D67A478B-FC1D-4A03-9971-F6AD76279363}" srcOrd="0" destOrd="0" presId="urn:microsoft.com/office/officeart/2005/8/layout/hList1"/>
    <dgm:cxn modelId="{EF645B5A-D31F-41B8-B743-7799A9AACF8F}" type="presOf" srcId="{6B0AD961-5C0E-4124-AA8B-84E7FA3D2FD1}" destId="{5688C87C-AAE5-401B-98D3-1FD9A02AA50F}" srcOrd="0" destOrd="0" presId="urn:microsoft.com/office/officeart/2005/8/layout/hList1"/>
    <dgm:cxn modelId="{73D89680-3762-457F-9D28-16660CEBDB70}" type="presOf" srcId="{23B07CA9-957E-4FCE-BFEE-59871DFCB68A}" destId="{B6FBD0EC-A7B1-498F-936A-83BCCC3016F3}" srcOrd="0" destOrd="2" presId="urn:microsoft.com/office/officeart/2005/8/layout/hList1"/>
    <dgm:cxn modelId="{39E55933-2C93-4A78-8C03-B5CD33D608BB}" srcId="{6B0AD961-5C0E-4124-AA8B-84E7FA3D2FD1}" destId="{23B07CA9-957E-4FCE-BFEE-59871DFCB68A}" srcOrd="2" destOrd="0" parTransId="{395EACE9-319C-4E0F-AD9F-382F7374731A}" sibTransId="{4A4E7377-0055-4A6E-8302-AA6A7D8551DD}"/>
    <dgm:cxn modelId="{12FE4C89-6E9B-41BE-A380-8C29DFBADD31}" type="presOf" srcId="{63357348-BDB1-4D53-9662-8C38589A2177}" destId="{1C2D163C-E2A3-465D-93B4-3EA5FD59B59B}" srcOrd="0" destOrd="1" presId="urn:microsoft.com/office/officeart/2005/8/layout/hList1"/>
    <dgm:cxn modelId="{2BD4DE6D-724B-4863-810D-2E3FFEE41A25}" type="presOf" srcId="{D06856FD-14D9-4C76-A08C-28B7955D3B3F}" destId="{B6FBD0EC-A7B1-498F-936A-83BCCC3016F3}" srcOrd="0" destOrd="1" presId="urn:microsoft.com/office/officeart/2005/8/layout/hList1"/>
    <dgm:cxn modelId="{466A8D9E-1375-4A38-8576-78EED6091867}" srcId="{C277E135-7C30-4C82-B7CA-919E33402A4B}" destId="{971E962A-24E5-41FC-8D84-53AEA6575D64}" srcOrd="1" destOrd="0" parTransId="{8F925167-00FD-4521-B5E3-37A2D5E867F3}" sibTransId="{41E225AB-B8AD-423A-AE2F-31D0727388C5}"/>
    <dgm:cxn modelId="{3EBC25D5-71D4-4ACA-9FDA-C29079EAA85E}" type="presParOf" srcId="{4ED39406-2C98-4A98-BB2E-3FDF2270945B}" destId="{DDC84182-FD2A-412A-8F2E-933049476EC9}" srcOrd="0" destOrd="0" presId="urn:microsoft.com/office/officeart/2005/8/layout/hList1"/>
    <dgm:cxn modelId="{3922AE9B-AD58-4A1E-8E69-423F29942677}" type="presParOf" srcId="{DDC84182-FD2A-412A-8F2E-933049476EC9}" destId="{D67A478B-FC1D-4A03-9971-F6AD76279363}" srcOrd="0" destOrd="0" presId="urn:microsoft.com/office/officeart/2005/8/layout/hList1"/>
    <dgm:cxn modelId="{0974F310-FA0F-4181-B716-85D00F8150E0}" type="presParOf" srcId="{DDC84182-FD2A-412A-8F2E-933049476EC9}" destId="{1C2D163C-E2A3-465D-93B4-3EA5FD59B59B}" srcOrd="1" destOrd="0" presId="urn:microsoft.com/office/officeart/2005/8/layout/hList1"/>
    <dgm:cxn modelId="{778E394A-C48C-424F-9F40-2460BDD30416}" type="presParOf" srcId="{4ED39406-2C98-4A98-BB2E-3FDF2270945B}" destId="{0F0180C2-B483-4B9A-9071-A36A4430AD59}" srcOrd="1" destOrd="0" presId="urn:microsoft.com/office/officeart/2005/8/layout/hList1"/>
    <dgm:cxn modelId="{0E471C25-C22A-435B-BD07-F38B38D95932}" type="presParOf" srcId="{4ED39406-2C98-4A98-BB2E-3FDF2270945B}" destId="{17277B46-663B-4274-B139-A98CA3AD5B4B}" srcOrd="2" destOrd="0" presId="urn:microsoft.com/office/officeart/2005/8/layout/hList1"/>
    <dgm:cxn modelId="{B8F3F87A-70AA-4FD1-B0A3-242EED32877A}" type="presParOf" srcId="{17277B46-663B-4274-B139-A98CA3AD5B4B}" destId="{EC4D5F10-4E37-4674-9FD5-DBD43CA49A78}" srcOrd="0" destOrd="0" presId="urn:microsoft.com/office/officeart/2005/8/layout/hList1"/>
    <dgm:cxn modelId="{5CBDA14F-71AF-492F-8988-27E3C9697A4D}" type="presParOf" srcId="{17277B46-663B-4274-B139-A98CA3AD5B4B}" destId="{297D271D-FEEA-4CD9-BF4C-E24882D2642F}" srcOrd="1" destOrd="0" presId="urn:microsoft.com/office/officeart/2005/8/layout/hList1"/>
    <dgm:cxn modelId="{AC05ECAC-7BD9-4B24-825C-033270CAA1F3}" type="presParOf" srcId="{4ED39406-2C98-4A98-BB2E-3FDF2270945B}" destId="{C4D77CE6-FC68-489A-B79C-83823D43C82E}" srcOrd="3" destOrd="0" presId="urn:microsoft.com/office/officeart/2005/8/layout/hList1"/>
    <dgm:cxn modelId="{DA4B8FDD-56BC-4E33-8345-18AD05262316}" type="presParOf" srcId="{4ED39406-2C98-4A98-BB2E-3FDF2270945B}" destId="{BA94734D-963C-4D03-8051-ADFB8A8671E6}" srcOrd="4" destOrd="0" presId="urn:microsoft.com/office/officeart/2005/8/layout/hList1"/>
    <dgm:cxn modelId="{DB4C09DD-AB2C-4361-8D28-FA803679AD99}" type="presParOf" srcId="{BA94734D-963C-4D03-8051-ADFB8A8671E6}" destId="{5688C87C-AAE5-401B-98D3-1FD9A02AA50F}" srcOrd="0" destOrd="0" presId="urn:microsoft.com/office/officeart/2005/8/layout/hList1"/>
    <dgm:cxn modelId="{F515B8B9-DF6E-4986-BF3D-96A7F5291371}" type="presParOf" srcId="{BA94734D-963C-4D03-8051-ADFB8A8671E6}" destId="{B6FBD0EC-A7B1-498F-936A-83BCCC3016F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A478B-FC1D-4A03-9971-F6AD76279363}">
      <dsp:nvSpPr>
        <dsp:cNvPr id="0" name=""/>
        <dsp:cNvSpPr/>
      </dsp:nvSpPr>
      <dsp:spPr>
        <a:xfrm>
          <a:off x="3109" y="77558"/>
          <a:ext cx="3032186" cy="11570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Henry </a:t>
          </a:r>
          <a:r>
            <a:rPr lang="en-US" sz="3200" b="1" kern="1200" dirty="0" err="1" smtClean="0"/>
            <a:t>Fayol</a:t>
          </a:r>
          <a:endParaRPr lang="en-US" sz="3200" b="1" kern="1200" dirty="0"/>
        </a:p>
      </dsp:txBody>
      <dsp:txXfrm>
        <a:off x="3109" y="77558"/>
        <a:ext cx="3032186" cy="1157029"/>
      </dsp:txXfrm>
    </dsp:sp>
    <dsp:sp modelId="{1C2D163C-E2A3-465D-93B4-3EA5FD59B59B}">
      <dsp:nvSpPr>
        <dsp:cNvPr id="0" name=""/>
        <dsp:cNvSpPr/>
      </dsp:nvSpPr>
      <dsp:spPr>
        <a:xfrm>
          <a:off x="3109" y="1234588"/>
          <a:ext cx="3032186" cy="41065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Manajemen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adalah</a:t>
          </a:r>
          <a:r>
            <a:rPr lang="en-US" sz="2200" kern="1200" dirty="0" smtClean="0"/>
            <a:t> proses </a:t>
          </a:r>
          <a:r>
            <a:rPr lang="en-US" sz="2200" kern="1200" dirty="0" err="1" smtClean="0"/>
            <a:t>merencanakan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mengorganisir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memimpin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dan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mengendalikan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sumber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daya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organisasi</a:t>
          </a:r>
          <a:r>
            <a:rPr lang="en-US" sz="2200" kern="1200" dirty="0" smtClean="0"/>
            <a:t>.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 smtClean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POAC: Planning, Organizing, Actuating, Controlling.</a:t>
          </a:r>
          <a:endParaRPr lang="en-US" sz="2200" kern="1200" dirty="0"/>
        </a:p>
      </dsp:txBody>
      <dsp:txXfrm>
        <a:off x="3109" y="1234588"/>
        <a:ext cx="3032186" cy="4106520"/>
      </dsp:txXfrm>
    </dsp:sp>
    <dsp:sp modelId="{EC4D5F10-4E37-4674-9FD5-DBD43CA49A78}">
      <dsp:nvSpPr>
        <dsp:cNvPr id="0" name=""/>
        <dsp:cNvSpPr/>
      </dsp:nvSpPr>
      <dsp:spPr>
        <a:xfrm>
          <a:off x="3459802" y="77558"/>
          <a:ext cx="3032186" cy="11570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Frederick Winslow Taylor</a:t>
          </a:r>
          <a:endParaRPr lang="en-US" sz="2800" b="1" kern="1200" dirty="0"/>
        </a:p>
      </dsp:txBody>
      <dsp:txXfrm>
        <a:off x="3459802" y="77558"/>
        <a:ext cx="3032186" cy="1157029"/>
      </dsp:txXfrm>
    </dsp:sp>
    <dsp:sp modelId="{297D271D-FEEA-4CD9-BF4C-E24882D2642F}">
      <dsp:nvSpPr>
        <dsp:cNvPr id="0" name=""/>
        <dsp:cNvSpPr/>
      </dsp:nvSpPr>
      <dsp:spPr>
        <a:xfrm>
          <a:off x="3459802" y="1234588"/>
          <a:ext cx="3032186" cy="410652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Usaha </a:t>
          </a:r>
          <a:r>
            <a:rPr lang="en-US" sz="2200" kern="1200" dirty="0" err="1" smtClean="0"/>
            <a:t>untuk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mengetahui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cara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terbaik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melaksanakan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pekerjaan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dengan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metode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ilmiah</a:t>
          </a:r>
          <a:r>
            <a:rPr lang="en-US" sz="2200" kern="1200" dirty="0" smtClean="0"/>
            <a:t>.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Fokus</a:t>
          </a:r>
          <a:r>
            <a:rPr lang="en-US" sz="2200" kern="1200" dirty="0" smtClean="0"/>
            <a:t>: </a:t>
          </a:r>
          <a:r>
            <a:rPr lang="en-US" sz="2200" kern="1200" dirty="0" err="1" smtClean="0"/>
            <a:t>Peningkatan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efisiensi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melalui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perencanaan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metode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ilmiah</a:t>
          </a:r>
          <a:r>
            <a:rPr lang="en-US" sz="2200" kern="1200" dirty="0" smtClean="0"/>
            <a:t>.</a:t>
          </a:r>
          <a:endParaRPr lang="en-US" sz="2200" kern="1200" dirty="0"/>
        </a:p>
      </dsp:txBody>
      <dsp:txXfrm>
        <a:off x="3459802" y="1234588"/>
        <a:ext cx="3032186" cy="4106520"/>
      </dsp:txXfrm>
    </dsp:sp>
    <dsp:sp modelId="{5688C87C-AAE5-401B-98D3-1FD9A02AA50F}">
      <dsp:nvSpPr>
        <dsp:cNvPr id="0" name=""/>
        <dsp:cNvSpPr/>
      </dsp:nvSpPr>
      <dsp:spPr>
        <a:xfrm>
          <a:off x="6916495" y="77558"/>
          <a:ext cx="3032186" cy="11570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Peter F. Drucker</a:t>
          </a:r>
          <a:endParaRPr lang="en-US" sz="3200" b="1" kern="1200" dirty="0"/>
        </a:p>
      </dsp:txBody>
      <dsp:txXfrm>
        <a:off x="6916495" y="77558"/>
        <a:ext cx="3032186" cy="1157029"/>
      </dsp:txXfrm>
    </dsp:sp>
    <dsp:sp modelId="{B6FBD0EC-A7B1-498F-936A-83BCCC3016F3}">
      <dsp:nvSpPr>
        <dsp:cNvPr id="0" name=""/>
        <dsp:cNvSpPr/>
      </dsp:nvSpPr>
      <dsp:spPr>
        <a:xfrm>
          <a:off x="6916495" y="1234588"/>
          <a:ext cx="3032186" cy="410652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Fungsi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untuk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menghasilkan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hasil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dengan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sumber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daya</a:t>
          </a:r>
          <a:r>
            <a:rPr lang="en-US" sz="2200" kern="1200" dirty="0" smtClean="0"/>
            <a:t> yang </a:t>
          </a:r>
          <a:r>
            <a:rPr lang="en-US" sz="2200" kern="1200" dirty="0" err="1" smtClean="0"/>
            <a:t>ada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secara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produktif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efisien</a:t>
          </a:r>
          <a:r>
            <a:rPr lang="en-US" sz="2200" kern="1200" dirty="0" smtClean="0"/>
            <a:t>.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Fokus</a:t>
          </a:r>
          <a:r>
            <a:rPr lang="en-US" sz="2200" kern="1200" dirty="0" smtClean="0"/>
            <a:t>: </a:t>
          </a:r>
          <a:r>
            <a:rPr lang="en-US" sz="2200" kern="1200" dirty="0" err="1" smtClean="0"/>
            <a:t>Hasil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efisiensi</a:t>
          </a:r>
          <a:r>
            <a:rPr lang="en-US" sz="2200" kern="1200" dirty="0" smtClean="0"/>
            <a:t>.</a:t>
          </a:r>
          <a:endParaRPr lang="en-US" sz="2200" kern="1200" dirty="0"/>
        </a:p>
      </dsp:txBody>
      <dsp:txXfrm>
        <a:off x="6916495" y="1234588"/>
        <a:ext cx="3032186" cy="4106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A478B-FC1D-4A03-9971-F6AD76279363}">
      <dsp:nvSpPr>
        <dsp:cNvPr id="0" name=""/>
        <dsp:cNvSpPr/>
      </dsp:nvSpPr>
      <dsp:spPr>
        <a:xfrm>
          <a:off x="3109" y="214554"/>
          <a:ext cx="3032186" cy="115856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James A.F. Stoner</a:t>
          </a:r>
          <a:endParaRPr lang="en-US" sz="3200" b="1" kern="1200" dirty="0"/>
        </a:p>
      </dsp:txBody>
      <dsp:txXfrm>
        <a:off x="3109" y="214554"/>
        <a:ext cx="3032186" cy="1158567"/>
      </dsp:txXfrm>
    </dsp:sp>
    <dsp:sp modelId="{1C2D163C-E2A3-465D-93B4-3EA5FD59B59B}">
      <dsp:nvSpPr>
        <dsp:cNvPr id="0" name=""/>
        <dsp:cNvSpPr/>
      </dsp:nvSpPr>
      <dsp:spPr>
        <a:xfrm>
          <a:off x="3109" y="1373122"/>
          <a:ext cx="3032186" cy="383099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/>
            <a:t>Proses perencanaan, pengorganisasian, kepemimpinan, dan pengendalian untuk mencapai tujuan.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200" kern="1200" dirty="0" smtClean="0"/>
            <a:t>Fokus: Fungsi manajemen dalam empat komponen utama.</a:t>
          </a:r>
          <a:endParaRPr lang="sv-SE" sz="2200" kern="1200" dirty="0"/>
        </a:p>
      </dsp:txBody>
      <dsp:txXfrm>
        <a:off x="3109" y="1373122"/>
        <a:ext cx="3032186" cy="3830990"/>
      </dsp:txXfrm>
    </dsp:sp>
    <dsp:sp modelId="{EC4D5F10-4E37-4674-9FD5-DBD43CA49A78}">
      <dsp:nvSpPr>
        <dsp:cNvPr id="0" name=""/>
        <dsp:cNvSpPr/>
      </dsp:nvSpPr>
      <dsp:spPr>
        <a:xfrm>
          <a:off x="3459802" y="214554"/>
          <a:ext cx="3032186" cy="1158567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George R. Terry</a:t>
          </a:r>
          <a:endParaRPr lang="en-US" sz="2800" b="1" kern="1200" dirty="0"/>
        </a:p>
      </dsp:txBody>
      <dsp:txXfrm>
        <a:off x="3459802" y="214554"/>
        <a:ext cx="3032186" cy="1158567"/>
      </dsp:txXfrm>
    </dsp:sp>
    <dsp:sp modelId="{297D271D-FEEA-4CD9-BF4C-E24882D2642F}">
      <dsp:nvSpPr>
        <dsp:cNvPr id="0" name=""/>
        <dsp:cNvSpPr/>
      </dsp:nvSpPr>
      <dsp:spPr>
        <a:xfrm>
          <a:off x="3459802" y="1373122"/>
          <a:ext cx="3032186" cy="3830990"/>
        </a:xfrm>
        <a:prstGeom prst="rect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/>
            <a:t>Proses khas yang terdiri dari perencanaan, pengorganisasian, pelaksanaan, dan pengendalian.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err="1" smtClean="0"/>
            <a:t>Fokus</a:t>
          </a:r>
          <a:r>
            <a:rPr lang="es-ES" sz="2200" kern="1200" dirty="0" smtClean="0"/>
            <a:t>: </a:t>
          </a:r>
          <a:r>
            <a:rPr lang="es-ES" sz="2200" kern="1200" dirty="0" err="1" smtClean="0"/>
            <a:t>Penggunaan</a:t>
          </a:r>
          <a:r>
            <a:rPr lang="es-ES" sz="2200" kern="1200" dirty="0" smtClean="0"/>
            <a:t> </a:t>
          </a:r>
          <a:r>
            <a:rPr lang="es-ES" sz="2200" kern="1200" dirty="0" err="1" smtClean="0"/>
            <a:t>sumber</a:t>
          </a:r>
          <a:r>
            <a:rPr lang="es-ES" sz="2200" kern="1200" dirty="0" smtClean="0"/>
            <a:t> </a:t>
          </a:r>
          <a:r>
            <a:rPr lang="es-ES" sz="2200" kern="1200" dirty="0" err="1" smtClean="0"/>
            <a:t>daya</a:t>
          </a:r>
          <a:r>
            <a:rPr lang="es-ES" sz="2200" kern="1200" dirty="0" smtClean="0"/>
            <a:t> secara </a:t>
          </a:r>
          <a:r>
            <a:rPr lang="es-ES" sz="2200" kern="1200" dirty="0" err="1" smtClean="0"/>
            <a:t>optimal</a:t>
          </a:r>
          <a:r>
            <a:rPr lang="es-ES" sz="2200" kern="1200" dirty="0" smtClean="0"/>
            <a:t>.</a:t>
          </a:r>
          <a:endParaRPr lang="es-ES" sz="2200" kern="1200" dirty="0"/>
        </a:p>
      </dsp:txBody>
      <dsp:txXfrm>
        <a:off x="3459802" y="1373122"/>
        <a:ext cx="3032186" cy="3830990"/>
      </dsp:txXfrm>
    </dsp:sp>
    <dsp:sp modelId="{5688C87C-AAE5-401B-98D3-1FD9A02AA50F}">
      <dsp:nvSpPr>
        <dsp:cNvPr id="0" name=""/>
        <dsp:cNvSpPr/>
      </dsp:nvSpPr>
      <dsp:spPr>
        <a:xfrm>
          <a:off x="6916495" y="214554"/>
          <a:ext cx="3032186" cy="1158567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Luther </a:t>
          </a:r>
          <a:r>
            <a:rPr lang="en-US" sz="3200" b="1" kern="1200" dirty="0" err="1" smtClean="0"/>
            <a:t>Gulick</a:t>
          </a:r>
          <a:endParaRPr lang="en-US" sz="3200" b="1" kern="1200" dirty="0"/>
        </a:p>
      </dsp:txBody>
      <dsp:txXfrm>
        <a:off x="6916495" y="214554"/>
        <a:ext cx="3032186" cy="1158567"/>
      </dsp:txXfrm>
    </dsp:sp>
    <dsp:sp modelId="{B6FBD0EC-A7B1-498F-936A-83BCCC3016F3}">
      <dsp:nvSpPr>
        <dsp:cNvPr id="0" name=""/>
        <dsp:cNvSpPr/>
      </dsp:nvSpPr>
      <dsp:spPr>
        <a:xfrm>
          <a:off x="6916495" y="1373122"/>
          <a:ext cx="3032186" cy="3830990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/>
            <a:t>Bidang yang mencakup POSDCORB (Planning, Organizing, Staffing, Directing, Coordinating, Reporting, Budgeting).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Fokus</a:t>
          </a:r>
          <a:r>
            <a:rPr lang="en-US" sz="2200" kern="1200" dirty="0" smtClean="0"/>
            <a:t>: 7 </a:t>
          </a:r>
          <a:r>
            <a:rPr lang="en-US" sz="2200" kern="1200" dirty="0" err="1" smtClean="0"/>
            <a:t>aspek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operasional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manajemen</a:t>
          </a:r>
          <a:r>
            <a:rPr lang="en-US" sz="2200" kern="1200" dirty="0" smtClean="0"/>
            <a:t>.</a:t>
          </a:r>
          <a:endParaRPr lang="en-US" sz="2200" kern="1200" dirty="0"/>
        </a:p>
      </dsp:txBody>
      <dsp:txXfrm>
        <a:off x="6916495" y="1373122"/>
        <a:ext cx="3032186" cy="38309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A478B-FC1D-4A03-9971-F6AD76279363}">
      <dsp:nvSpPr>
        <dsp:cNvPr id="0" name=""/>
        <dsp:cNvSpPr/>
      </dsp:nvSpPr>
      <dsp:spPr>
        <a:xfrm>
          <a:off x="3109" y="142643"/>
          <a:ext cx="3032186" cy="11558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Harold Koontz</a:t>
          </a:r>
          <a:endParaRPr lang="en-US" sz="3200" b="1" kern="1200" dirty="0"/>
        </a:p>
      </dsp:txBody>
      <dsp:txXfrm>
        <a:off x="3109" y="142643"/>
        <a:ext cx="3032186" cy="1155875"/>
      </dsp:txXfrm>
    </dsp:sp>
    <dsp:sp modelId="{1C2D163C-E2A3-465D-93B4-3EA5FD59B59B}">
      <dsp:nvSpPr>
        <dsp:cNvPr id="0" name=""/>
        <dsp:cNvSpPr/>
      </dsp:nvSpPr>
      <dsp:spPr>
        <a:xfrm>
          <a:off x="3109" y="1298518"/>
          <a:ext cx="3032186" cy="397750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300" kern="1200" dirty="0" smtClean="0"/>
            <a:t>Seni menyelesaikan pekerjaan melalui orang lain.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Fokus</a:t>
          </a:r>
          <a:r>
            <a:rPr lang="en-US" sz="2300" kern="1200" dirty="0" smtClean="0"/>
            <a:t>: </a:t>
          </a:r>
          <a:r>
            <a:rPr lang="en-US" sz="2300" kern="1200" dirty="0" err="1" smtClean="0"/>
            <a:t>Tanggung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jawab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manajer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dalam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mencapai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tujuan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organisasi</a:t>
          </a:r>
          <a:r>
            <a:rPr lang="en-US" sz="2300" kern="1200" dirty="0" smtClean="0"/>
            <a:t>.</a:t>
          </a:r>
          <a:endParaRPr lang="en-US" sz="2300" kern="1200" dirty="0"/>
        </a:p>
      </dsp:txBody>
      <dsp:txXfrm>
        <a:off x="3109" y="1298518"/>
        <a:ext cx="3032186" cy="3977504"/>
      </dsp:txXfrm>
    </dsp:sp>
    <dsp:sp modelId="{EC4D5F10-4E37-4674-9FD5-DBD43CA49A78}">
      <dsp:nvSpPr>
        <dsp:cNvPr id="0" name=""/>
        <dsp:cNvSpPr/>
      </dsp:nvSpPr>
      <dsp:spPr>
        <a:xfrm>
          <a:off x="3459802" y="142643"/>
          <a:ext cx="3032186" cy="1155875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Mary Parker Follett</a:t>
          </a:r>
          <a:endParaRPr lang="en-US" sz="2800" b="1" kern="1200" dirty="0"/>
        </a:p>
      </dsp:txBody>
      <dsp:txXfrm>
        <a:off x="3459802" y="142643"/>
        <a:ext cx="3032186" cy="1155875"/>
      </dsp:txXfrm>
    </dsp:sp>
    <dsp:sp modelId="{297D271D-FEEA-4CD9-BF4C-E24882D2642F}">
      <dsp:nvSpPr>
        <dsp:cNvPr id="0" name=""/>
        <dsp:cNvSpPr/>
      </dsp:nvSpPr>
      <dsp:spPr>
        <a:xfrm>
          <a:off x="3459802" y="1298518"/>
          <a:ext cx="3032186" cy="3977504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300" kern="1200" smtClean="0"/>
            <a:t>Seni menyelesaikan sesuatu melalui orang lain.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300" kern="1200" dirty="0" smtClean="0"/>
            <a:t>Fokus: Kolaborasi dan pengorganisasian manusia.</a:t>
          </a:r>
          <a:endParaRPr lang="fi-FI" sz="2300" kern="1200" dirty="0"/>
        </a:p>
      </dsp:txBody>
      <dsp:txXfrm>
        <a:off x="3459802" y="1298518"/>
        <a:ext cx="3032186" cy="3977504"/>
      </dsp:txXfrm>
    </dsp:sp>
    <dsp:sp modelId="{5688C87C-AAE5-401B-98D3-1FD9A02AA50F}">
      <dsp:nvSpPr>
        <dsp:cNvPr id="0" name=""/>
        <dsp:cNvSpPr/>
      </dsp:nvSpPr>
      <dsp:spPr>
        <a:xfrm>
          <a:off x="6916495" y="142643"/>
          <a:ext cx="3032186" cy="1155875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Ricky W. Griffin</a:t>
          </a:r>
          <a:endParaRPr lang="en-US" sz="3200" b="1" kern="1200" dirty="0"/>
        </a:p>
      </dsp:txBody>
      <dsp:txXfrm>
        <a:off x="6916495" y="142643"/>
        <a:ext cx="3032186" cy="1155875"/>
      </dsp:txXfrm>
    </dsp:sp>
    <dsp:sp modelId="{B6FBD0EC-A7B1-498F-936A-83BCCC3016F3}">
      <dsp:nvSpPr>
        <dsp:cNvPr id="0" name=""/>
        <dsp:cNvSpPr/>
      </dsp:nvSpPr>
      <dsp:spPr>
        <a:xfrm>
          <a:off x="6916495" y="1298518"/>
          <a:ext cx="3032186" cy="3977504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smtClean="0"/>
            <a:t>Proses perencanaan, pengambilan keputusan, pengorganisasian, kepemimpinan, dan pengendalian.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Fokus</a:t>
          </a:r>
          <a:r>
            <a:rPr lang="en-US" sz="2300" kern="1200" dirty="0" smtClean="0"/>
            <a:t>: </a:t>
          </a:r>
          <a:r>
            <a:rPr lang="en-US" sz="2300" kern="1200" dirty="0" err="1" smtClean="0"/>
            <a:t>Pengambilan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keputusan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sebagai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bagian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penting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dari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manajemen</a:t>
          </a:r>
          <a:r>
            <a:rPr lang="en-US" sz="2300" kern="1200" dirty="0" smtClean="0"/>
            <a:t>.</a:t>
          </a:r>
          <a:endParaRPr lang="en-US" sz="2300" kern="1200" dirty="0"/>
        </a:p>
      </dsp:txBody>
      <dsp:txXfrm>
        <a:off x="6916495" y="1298518"/>
        <a:ext cx="3032186" cy="3977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D3E0EF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51319">
              <a:schemeClr val="accent5">
                <a:lumMod val="20000"/>
                <a:lumOff val="80000"/>
              </a:schemeClr>
            </a:gs>
            <a:gs pos="31000">
              <a:schemeClr val="accent2">
                <a:lumMod val="20000"/>
                <a:lumOff val="80000"/>
              </a:schemeClr>
            </a:gs>
            <a:gs pos="87000">
              <a:srgbClr val="BDD0E6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1" Type="http://schemas.openxmlformats.org/officeDocument/2006/relationships/image" Target="../media/image97.svg"/><Relationship Id="rId55" Type="http://schemas.openxmlformats.org/officeDocument/2006/relationships/image" Target="../media/image5.png"/><Relationship Id="rId2" Type="http://schemas.openxmlformats.org/officeDocument/2006/relationships/image" Target="../media/image1.png"/><Relationship Id="rId5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3" Type="http://schemas.openxmlformats.org/officeDocument/2006/relationships/image" Target="../media/image3.png"/><Relationship Id="rId6" Type="http://schemas.openxmlformats.org/officeDocument/2006/relationships/image" Target="../media/image2.svg"/><Relationship Id="rId5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.png"/><Relationship Id="rId10" Type="http://schemas.openxmlformats.org/officeDocument/2006/relationships/image" Target="../media/image5.png"/><Relationship Id="rId9" Type="http://schemas.openxmlformats.org/officeDocument/2006/relationships/image" Target="../media/image13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png"/><Relationship Id="rId3" Type="http://schemas.openxmlformats.org/officeDocument/2006/relationships/image" Target="../media/image2.svg"/><Relationship Id="rId12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50.svg"/></Relationships>
</file>

<file path=ppt/slides/_rels/slide1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83.svg"/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83.svg"/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83.svg"/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83.svg"/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83.svg"/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5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5.png"/><Relationship Id="rId14" Type="http://schemas.openxmlformats.org/officeDocument/2006/relationships/image" Target="../media/image17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5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5.png"/><Relationship Id="rId14" Type="http://schemas.openxmlformats.org/officeDocument/2006/relationships/image" Target="../media/image171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5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5.png"/><Relationship Id="rId14" Type="http://schemas.openxmlformats.org/officeDocument/2006/relationships/image" Target="../media/image17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5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5.png"/><Relationship Id="rId14" Type="http://schemas.openxmlformats.org/officeDocument/2006/relationships/image" Target="../media/image171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5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5.png"/><Relationship Id="rId14" Type="http://schemas.openxmlformats.org/officeDocument/2006/relationships/image" Target="../media/image171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5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5.png"/><Relationship Id="rId14" Type="http://schemas.openxmlformats.org/officeDocument/2006/relationships/image" Target="../media/image171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5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5.png"/><Relationship Id="rId14" Type="http://schemas.openxmlformats.org/officeDocument/2006/relationships/image" Target="../media/image171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5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5.png"/><Relationship Id="rId14" Type="http://schemas.openxmlformats.org/officeDocument/2006/relationships/image" Target="../media/image171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t.ly/tugas1-DDMP" TargetMode="External"/><Relationship Id="rId5" Type="http://schemas.openxmlformats.org/officeDocument/2006/relationships/image" Target="../media/image2.svg"/><Relationship Id="rId9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sv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sv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sv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svg"/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4"/>
          <p:cNvSpPr/>
          <p:nvPr/>
        </p:nvSpPr>
        <p:spPr>
          <a:xfrm>
            <a:off x="9386047" y="3617259"/>
            <a:ext cx="2980615" cy="3520894"/>
          </a:xfrm>
          <a:custGeom>
            <a:avLst/>
            <a:gdLst/>
            <a:ahLst/>
            <a:cxnLst/>
            <a:rect l="l" t="t" r="r" b="b"/>
            <a:pathLst>
              <a:path w="1421592" h="1497846">
                <a:moveTo>
                  <a:pt x="0" y="0"/>
                </a:moveTo>
                <a:lnTo>
                  <a:pt x="1421592" y="0"/>
                </a:lnTo>
                <a:lnTo>
                  <a:pt x="1421592" y="1497846"/>
                </a:lnTo>
                <a:lnTo>
                  <a:pt x="0" y="14978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1"/>
                </a:ext>
              </a:extLst>
            </a:blip>
            <a:stretch>
              <a:fillRect/>
            </a:stretch>
          </a:blipFill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11113" y="3056551"/>
            <a:ext cx="12677775" cy="147002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Mata </a:t>
            </a:r>
            <a:r>
              <a:rPr lang="en-US" sz="2800" b="1" dirty="0" err="1" smtClean="0"/>
              <a:t>Kuliah</a:t>
            </a:r>
            <a:r>
              <a:rPr lang="en-US" sz="2800" b="1" dirty="0" smtClean="0"/>
              <a:t> :</a:t>
            </a:r>
            <a:br>
              <a:rPr lang="en-US" sz="2800" b="1" dirty="0" smtClean="0"/>
            </a:br>
            <a:r>
              <a:rPr sz="2800" b="1" dirty="0" err="1" smtClean="0"/>
              <a:t>Dasar-Dasar</a:t>
            </a:r>
            <a:r>
              <a:rPr sz="2800" b="1" dirty="0" smtClean="0"/>
              <a:t> </a:t>
            </a:r>
            <a:r>
              <a:rPr sz="2800" b="1" dirty="0" err="1" smtClean="0"/>
              <a:t>Manajemen</a:t>
            </a:r>
            <a:r>
              <a:rPr sz="2800" b="1" dirty="0" smtClean="0"/>
              <a:t> </a:t>
            </a:r>
            <a:r>
              <a:rPr sz="2800" b="1" dirty="0" err="1" smtClean="0"/>
              <a:t>Pendidikan</a:t>
            </a:r>
            <a:endParaRPr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8927" y="4526576"/>
            <a:ext cx="6400800" cy="1752600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sz="2400" dirty="0" err="1">
                <a:solidFill>
                  <a:schemeClr val="tx1"/>
                </a:solidFill>
                <a:latin typeface="Tw Cen MT Condensed Extra Bold" panose="020B0803020202020204" pitchFamily="34" charset="0"/>
                <a:ea typeface="Dreaming Outloud All Caps"/>
                <a:cs typeface="Dreaming Outloud All Caps"/>
                <a:sym typeface="Dreaming Outloud All Caps"/>
              </a:rPr>
              <a:t>Dosen</a:t>
            </a:r>
            <a:r>
              <a:rPr lang="en-US" sz="2400" dirty="0">
                <a:solidFill>
                  <a:schemeClr val="tx1"/>
                </a:solidFill>
                <a:latin typeface="Tw Cen MT Condensed Extra Bold" panose="020B0803020202020204" pitchFamily="34" charset="0"/>
                <a:ea typeface="Dreaming Outloud All Caps"/>
                <a:cs typeface="Dreaming Outloud All Caps"/>
                <a:sym typeface="Dreaming Outloud All Cap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 Condensed Extra Bold" panose="020B0803020202020204" pitchFamily="34" charset="0"/>
                <a:ea typeface="Dreaming Outloud All Caps"/>
                <a:cs typeface="Dreaming Outloud All Caps"/>
                <a:sym typeface="Dreaming Outloud All Caps"/>
              </a:rPr>
              <a:t>Pengampu</a:t>
            </a:r>
            <a:r>
              <a:rPr lang="en-US" sz="2400" dirty="0">
                <a:solidFill>
                  <a:schemeClr val="tx1"/>
                </a:solidFill>
                <a:latin typeface="Tw Cen MT Condensed Extra Bold" panose="020B0803020202020204" pitchFamily="34" charset="0"/>
                <a:ea typeface="Dreaming Outloud All Caps"/>
                <a:cs typeface="Dreaming Outloud All Caps"/>
                <a:sym typeface="Dreaming Outloud All Caps"/>
              </a:rPr>
              <a:t> :</a:t>
            </a:r>
          </a:p>
          <a:p>
            <a:pPr marL="742950" indent="-742950" algn="l">
              <a:spcBef>
                <a:spcPct val="0"/>
              </a:spcBef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w Cen MT Condensed Extra Bold" panose="020B0803020202020204" pitchFamily="34" charset="0"/>
                <a:ea typeface="Dreaming Outloud All Caps"/>
                <a:cs typeface="Dreaming Outloud All Caps"/>
                <a:sym typeface="Dreaming Outloud All Caps"/>
              </a:rPr>
              <a:t>Prof. Dr. </a:t>
            </a:r>
            <a:r>
              <a:rPr lang="en-US" sz="2400" dirty="0" err="1">
                <a:solidFill>
                  <a:schemeClr val="tx1"/>
                </a:solidFill>
                <a:latin typeface="Tw Cen MT Condensed Extra Bold" panose="020B0803020202020204" pitchFamily="34" charset="0"/>
                <a:ea typeface="Dreaming Outloud All Caps"/>
                <a:cs typeface="Dreaming Outloud All Caps"/>
                <a:sym typeface="Dreaming Outloud All Caps"/>
              </a:rPr>
              <a:t>Nurhattati</a:t>
            </a:r>
            <a:r>
              <a:rPr lang="en-US" sz="2400" dirty="0">
                <a:solidFill>
                  <a:schemeClr val="tx1"/>
                </a:solidFill>
                <a:latin typeface="Tw Cen MT Condensed Extra Bold" panose="020B0803020202020204" pitchFamily="34" charset="0"/>
                <a:ea typeface="Dreaming Outloud All Caps"/>
                <a:cs typeface="Dreaming Outloud All Caps"/>
                <a:sym typeface="Dreaming Outloud All Cap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 Condensed Extra Bold" panose="020B0803020202020204" pitchFamily="34" charset="0"/>
                <a:ea typeface="Dreaming Outloud All Caps"/>
                <a:cs typeface="Dreaming Outloud All Caps"/>
                <a:sym typeface="Dreaming Outloud All Caps"/>
              </a:rPr>
              <a:t>Fuad</a:t>
            </a:r>
            <a:r>
              <a:rPr lang="en-US" sz="2400" dirty="0">
                <a:solidFill>
                  <a:schemeClr val="tx1"/>
                </a:solidFill>
                <a:latin typeface="Tw Cen MT Condensed Extra Bold" panose="020B0803020202020204" pitchFamily="34" charset="0"/>
                <a:ea typeface="Dreaming Outloud All Caps"/>
                <a:cs typeface="Dreaming Outloud All Caps"/>
                <a:sym typeface="Dreaming Outloud All Caps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w Cen MT Condensed Extra Bold" panose="020B0803020202020204" pitchFamily="34" charset="0"/>
                <a:ea typeface="Dreaming Outloud All Caps"/>
                <a:cs typeface="Dreaming Outloud All Caps"/>
                <a:sym typeface="Dreaming Outloud All Caps"/>
              </a:rPr>
              <a:t>M.Pd</a:t>
            </a:r>
            <a:r>
              <a:rPr lang="en-US" sz="2400" dirty="0">
                <a:solidFill>
                  <a:schemeClr val="tx1"/>
                </a:solidFill>
                <a:latin typeface="Tw Cen MT Condensed Extra Bold" panose="020B0803020202020204" pitchFamily="34" charset="0"/>
                <a:ea typeface="Dreaming Outloud All Caps"/>
                <a:cs typeface="Dreaming Outloud All Caps"/>
                <a:sym typeface="Dreaming Outloud All Caps"/>
              </a:rPr>
              <a:t>.</a:t>
            </a:r>
          </a:p>
          <a:p>
            <a:pPr marL="742950" indent="-742950" algn="l">
              <a:spcBef>
                <a:spcPct val="0"/>
              </a:spcBef>
              <a:buAutoNum type="arabicPeriod"/>
            </a:pPr>
            <a:r>
              <a:rPr lang="en-US" sz="2400" dirty="0" err="1">
                <a:solidFill>
                  <a:schemeClr val="tx1"/>
                </a:solidFill>
                <a:latin typeface="Tw Cen MT Condensed Extra Bold" panose="020B0803020202020204" pitchFamily="34" charset="0"/>
                <a:ea typeface="Dreaming Outloud All Caps"/>
                <a:cs typeface="Dreaming Outloud All Caps"/>
                <a:sym typeface="Dreaming Outloud All Caps"/>
              </a:rPr>
              <a:t>Gelar</a:t>
            </a:r>
            <a:r>
              <a:rPr lang="en-US" sz="2400" dirty="0">
                <a:solidFill>
                  <a:schemeClr val="tx1"/>
                </a:solidFill>
                <a:latin typeface="Tw Cen MT Condensed Extra Bold" panose="020B0803020202020204" pitchFamily="34" charset="0"/>
                <a:ea typeface="Dreaming Outloud All Caps"/>
                <a:cs typeface="Dreaming Outloud All Caps"/>
                <a:sym typeface="Dreaming Outloud All Cap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 Condensed Extra Bold" panose="020B0803020202020204" pitchFamily="34" charset="0"/>
                <a:ea typeface="Dreaming Outloud All Caps"/>
                <a:cs typeface="Dreaming Outloud All Caps"/>
                <a:sym typeface="Dreaming Outloud All Caps"/>
              </a:rPr>
              <a:t>Gelora</a:t>
            </a:r>
            <a:r>
              <a:rPr lang="en-US" sz="2400" dirty="0">
                <a:solidFill>
                  <a:schemeClr val="tx1"/>
                </a:solidFill>
                <a:latin typeface="Tw Cen MT Condensed Extra Bold" panose="020B0803020202020204" pitchFamily="34" charset="0"/>
                <a:ea typeface="Dreaming Outloud All Caps"/>
                <a:cs typeface="Dreaming Outloud All Caps"/>
                <a:sym typeface="Dreaming Outloud All Cap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 Condensed Extra Bold" panose="020B0803020202020204" pitchFamily="34" charset="0"/>
                <a:ea typeface="Dreaming Outloud All Caps"/>
                <a:cs typeface="Dreaming Outloud All Caps"/>
                <a:sym typeface="Dreaming Outloud All Caps"/>
              </a:rPr>
              <a:t>Mestika</a:t>
            </a:r>
            <a:r>
              <a:rPr lang="en-US" sz="2400" dirty="0">
                <a:solidFill>
                  <a:schemeClr val="tx1"/>
                </a:solidFill>
                <a:latin typeface="Tw Cen MT Condensed Extra Bold" panose="020B0803020202020204" pitchFamily="34" charset="0"/>
                <a:ea typeface="Dreaming Outloud All Caps"/>
                <a:cs typeface="Dreaming Outloud All Caps"/>
                <a:sym typeface="Dreaming Outloud All Caps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w Cen MT Condensed Extra Bold" panose="020B0803020202020204" pitchFamily="34" charset="0"/>
                <a:ea typeface="Dreaming Outloud All Caps"/>
                <a:cs typeface="Dreaming Outloud All Caps"/>
                <a:sym typeface="Dreaming Outloud All Caps"/>
              </a:rPr>
              <a:t>M.Pd</a:t>
            </a:r>
            <a:r>
              <a:rPr lang="en-US" sz="2400" dirty="0">
                <a:solidFill>
                  <a:schemeClr val="tx1"/>
                </a:solidFill>
                <a:latin typeface="Tw Cen MT Condensed Extra Bold" panose="020B0803020202020204" pitchFamily="34" charset="0"/>
                <a:ea typeface="Dreaming Outloud All Caps"/>
                <a:cs typeface="Dreaming Outloud All Caps"/>
                <a:sym typeface="Dreaming Outloud All Caps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89" y="388721"/>
            <a:ext cx="754138" cy="882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575" y="514191"/>
            <a:ext cx="1188206" cy="631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537" y="372836"/>
            <a:ext cx="824404" cy="835072"/>
          </a:xfrm>
          <a:prstGeom prst="rect">
            <a:avLst/>
          </a:prstGeom>
        </p:spPr>
      </p:pic>
      <p:sp>
        <p:nvSpPr>
          <p:cNvPr id="8" name="Freeform 14"/>
          <p:cNvSpPr/>
          <p:nvPr/>
        </p:nvSpPr>
        <p:spPr>
          <a:xfrm>
            <a:off x="-3482681" y="-210192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5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48117" y="1532578"/>
            <a:ext cx="947694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/>
              <a:t>Pertemuan</a:t>
            </a:r>
            <a:r>
              <a:rPr lang="en-US" sz="4000" b="1" dirty="0" smtClean="0"/>
              <a:t> </a:t>
            </a:r>
            <a:r>
              <a:rPr lang="en-US" sz="4000" b="1" dirty="0" smtClean="0"/>
              <a:t>1</a:t>
            </a:r>
          </a:p>
          <a:p>
            <a:r>
              <a:rPr lang="en-US" sz="4000" b="1" dirty="0" smtClean="0"/>
              <a:t>(</a:t>
            </a:r>
            <a:r>
              <a:rPr lang="en-US" sz="4000" b="1" dirty="0" err="1" smtClean="0"/>
              <a:t>Pengertian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Filsafat</a:t>
            </a:r>
            <a:r>
              <a:rPr lang="en-US" sz="4000" b="1" dirty="0" smtClean="0"/>
              <a:t>  </a:t>
            </a:r>
            <a:r>
              <a:rPr lang="en-US" sz="4000" b="1" dirty="0" err="1" smtClean="0"/>
              <a:t>Manajemen</a:t>
            </a:r>
            <a:r>
              <a:rPr lang="en-US" sz="4000" b="1" dirty="0" smtClean="0"/>
              <a:t>)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6847026" y="4699746"/>
            <a:ext cx="5344974" cy="2261667"/>
          </a:xfrm>
          <a:custGeom>
            <a:avLst/>
            <a:gdLst/>
            <a:ahLst/>
            <a:cxnLst/>
            <a:rect l="l" t="t" r="r" b="b"/>
            <a:pathLst>
              <a:path w="7315200" h="3833962">
                <a:moveTo>
                  <a:pt x="0" y="0"/>
                </a:moveTo>
                <a:lnTo>
                  <a:pt x="7315200" y="0"/>
                </a:lnTo>
                <a:lnTo>
                  <a:pt x="7315200" y="3833962"/>
                </a:lnTo>
                <a:lnTo>
                  <a:pt x="0" y="38339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14"/>
          <p:cNvSpPr/>
          <p:nvPr/>
        </p:nvSpPr>
        <p:spPr>
          <a:xfrm>
            <a:off x="-3482681" y="-210192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365" y="846138"/>
            <a:ext cx="10972800" cy="1143000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Epistemologi</a:t>
            </a:r>
            <a:r>
              <a:rPr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Manajemen</a:t>
            </a:r>
            <a:endParaRPr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sz="3600" dirty="0" smtClean="0"/>
          </a:p>
          <a:p>
            <a:pPr marL="0" indent="0" algn="just">
              <a:buNone/>
              <a:defRPr sz="1800">
                <a:solidFill>
                  <a:srgbClr val="000000"/>
                </a:solidFill>
              </a:defRPr>
            </a:pPr>
            <a:r>
              <a:rPr sz="3600" dirty="0" err="1" smtClean="0"/>
              <a:t>Epistemologi</a:t>
            </a:r>
            <a:r>
              <a:rPr sz="3600" dirty="0" smtClean="0"/>
              <a:t> </a:t>
            </a:r>
            <a:r>
              <a:rPr sz="3600" dirty="0" err="1"/>
              <a:t>manajemen</a:t>
            </a:r>
            <a:r>
              <a:rPr sz="3600" dirty="0"/>
              <a:t> </a:t>
            </a:r>
            <a:r>
              <a:rPr sz="3600" dirty="0" err="1"/>
              <a:t>adalah</a:t>
            </a:r>
            <a:r>
              <a:rPr sz="3600" dirty="0"/>
              <a:t> </a:t>
            </a:r>
            <a:r>
              <a:rPr sz="3600" dirty="0" err="1"/>
              <a:t>cabang</a:t>
            </a:r>
            <a:r>
              <a:rPr sz="3600" dirty="0"/>
              <a:t> </a:t>
            </a:r>
            <a:r>
              <a:rPr sz="3600" dirty="0" err="1"/>
              <a:t>filsafat</a:t>
            </a:r>
            <a:r>
              <a:rPr sz="3600" dirty="0"/>
              <a:t> yang </a:t>
            </a:r>
            <a:r>
              <a:rPr sz="3600" dirty="0" err="1"/>
              <a:t>mengeksplorasi</a:t>
            </a:r>
            <a:r>
              <a:rPr sz="3600" dirty="0"/>
              <a:t> </a:t>
            </a:r>
            <a:r>
              <a:rPr sz="3600" dirty="0" err="1"/>
              <a:t>dasar</a:t>
            </a:r>
            <a:r>
              <a:rPr sz="3600" dirty="0"/>
              <a:t> </a:t>
            </a:r>
            <a:r>
              <a:rPr sz="3600" dirty="0" err="1"/>
              <a:t>pengetahuan</a:t>
            </a:r>
            <a:r>
              <a:rPr sz="3600" dirty="0"/>
              <a:t> </a:t>
            </a:r>
            <a:r>
              <a:rPr sz="3600" dirty="0" err="1"/>
              <a:t>dalam</a:t>
            </a:r>
            <a:r>
              <a:rPr sz="3600" dirty="0"/>
              <a:t> </a:t>
            </a:r>
            <a:r>
              <a:rPr sz="3600" dirty="0" err="1"/>
              <a:t>manajemen</a:t>
            </a:r>
            <a:r>
              <a:rPr sz="3600" dirty="0"/>
              <a:t>. </a:t>
            </a:r>
            <a:r>
              <a:rPr sz="3600" dirty="0" err="1"/>
              <a:t>Ini</a:t>
            </a:r>
            <a:r>
              <a:rPr sz="3600" dirty="0"/>
              <a:t> </a:t>
            </a:r>
            <a:r>
              <a:rPr sz="3600" dirty="0" err="1"/>
              <a:t>mencakup</a:t>
            </a:r>
            <a:r>
              <a:rPr sz="3600" dirty="0"/>
              <a:t> </a:t>
            </a:r>
            <a:r>
              <a:rPr sz="3600" dirty="0" err="1"/>
              <a:t>bagaimana</a:t>
            </a:r>
            <a:r>
              <a:rPr sz="3600" dirty="0"/>
              <a:t> </a:t>
            </a:r>
            <a:r>
              <a:rPr sz="3600" dirty="0" err="1"/>
              <a:t>pengetahuan</a:t>
            </a:r>
            <a:r>
              <a:rPr sz="3600" dirty="0"/>
              <a:t> </a:t>
            </a:r>
            <a:r>
              <a:rPr sz="3600" dirty="0" err="1"/>
              <a:t>manajerial</a:t>
            </a:r>
            <a:r>
              <a:rPr sz="3600" dirty="0"/>
              <a:t> </a:t>
            </a:r>
            <a:r>
              <a:rPr sz="3600" dirty="0" err="1"/>
              <a:t>diperoleh</a:t>
            </a:r>
            <a:r>
              <a:rPr sz="3600" dirty="0"/>
              <a:t>, </a:t>
            </a:r>
            <a:r>
              <a:rPr sz="3600" dirty="0" err="1"/>
              <a:t>divalidasi</a:t>
            </a:r>
            <a:r>
              <a:rPr sz="3600" dirty="0"/>
              <a:t>, </a:t>
            </a:r>
            <a:r>
              <a:rPr sz="3600" dirty="0" err="1"/>
              <a:t>dan</a:t>
            </a:r>
            <a:r>
              <a:rPr sz="3600" dirty="0"/>
              <a:t> </a:t>
            </a:r>
            <a:r>
              <a:rPr sz="3600" dirty="0" err="1"/>
              <a:t>diterapkan</a:t>
            </a:r>
            <a:r>
              <a:rPr sz="3600" dirty="0"/>
              <a:t> </a:t>
            </a:r>
            <a:r>
              <a:rPr sz="3600" dirty="0" err="1"/>
              <a:t>dalam</a:t>
            </a:r>
            <a:r>
              <a:rPr sz="3600" dirty="0"/>
              <a:t> </a:t>
            </a:r>
            <a:r>
              <a:rPr sz="3600" dirty="0" err="1"/>
              <a:t>konteks</a:t>
            </a:r>
            <a:r>
              <a:rPr sz="3600" dirty="0"/>
              <a:t> </a:t>
            </a:r>
            <a:r>
              <a:rPr sz="3600" dirty="0" err="1"/>
              <a:t>organisasi</a:t>
            </a:r>
            <a:r>
              <a:rPr sz="36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282" y="324327"/>
            <a:ext cx="754138" cy="882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4"/>
          <p:cNvSpPr/>
          <p:nvPr/>
        </p:nvSpPr>
        <p:spPr>
          <a:xfrm>
            <a:off x="-3482681" y="-210192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14"/>
          <p:cNvSpPr/>
          <p:nvPr/>
        </p:nvSpPr>
        <p:spPr>
          <a:xfrm>
            <a:off x="5102432" y="4582196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 err="1"/>
              <a:t>Aspek</a:t>
            </a:r>
            <a:r>
              <a:rPr b="1" dirty="0"/>
              <a:t> </a:t>
            </a:r>
            <a:r>
              <a:rPr b="1" dirty="0" err="1"/>
              <a:t>Utama</a:t>
            </a:r>
            <a:r>
              <a:rPr b="1" dirty="0"/>
              <a:t> </a:t>
            </a:r>
            <a:r>
              <a:rPr b="1" dirty="0" err="1"/>
              <a:t>dalam</a:t>
            </a:r>
            <a:r>
              <a:rPr b="1" dirty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b="1" dirty="0" err="1" smtClean="0"/>
              <a:t>Epistemologi</a:t>
            </a:r>
            <a:r>
              <a:rPr b="1" dirty="0" smtClean="0"/>
              <a:t> </a:t>
            </a:r>
            <a:r>
              <a:rPr b="1" dirty="0" err="1"/>
              <a:t>Manajemen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647" y="1674160"/>
            <a:ext cx="10972800" cy="4525963"/>
          </a:xfrm>
        </p:spPr>
        <p:txBody>
          <a:bodyPr>
            <a:noAutofit/>
          </a:bodyPr>
          <a:lstStyle/>
          <a:p>
            <a:pPr algn="l">
              <a:buFont typeface="+mj-lt"/>
              <a:buAutoNum type="alphaUcPeriod"/>
              <a:defRPr sz="1800">
                <a:solidFill>
                  <a:srgbClr val="000000"/>
                </a:solidFill>
              </a:defRPr>
            </a:pPr>
            <a:r>
              <a:rPr sz="2400" b="1" dirty="0" err="1" smtClean="0"/>
              <a:t>Sumber</a:t>
            </a:r>
            <a:r>
              <a:rPr sz="2400" b="1" dirty="0" smtClean="0"/>
              <a:t> </a:t>
            </a:r>
            <a:r>
              <a:rPr sz="2400" b="1" dirty="0" err="1"/>
              <a:t>Pengetahuan</a:t>
            </a:r>
            <a:r>
              <a:rPr sz="2400" b="1" dirty="0"/>
              <a:t> </a:t>
            </a:r>
            <a:r>
              <a:rPr sz="2400" b="1" dirty="0" err="1"/>
              <a:t>dalam</a:t>
            </a:r>
            <a:r>
              <a:rPr sz="2400" b="1" dirty="0"/>
              <a:t> </a:t>
            </a:r>
            <a:r>
              <a:rPr sz="2400" b="1" dirty="0" err="1"/>
              <a:t>Manajemen</a:t>
            </a:r>
            <a:r>
              <a:rPr sz="2400" dirty="0"/>
              <a:t/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Empiris</a:t>
            </a:r>
            <a:r>
              <a:rPr sz="2400" dirty="0"/>
              <a:t/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Rasional</a:t>
            </a:r>
            <a:r>
              <a:rPr sz="2400" dirty="0"/>
              <a:t/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Otoritas</a:t>
            </a:r>
            <a:r>
              <a:rPr sz="2400" dirty="0"/>
              <a:t/>
            </a:r>
            <a:br>
              <a:rPr sz="2400" dirty="0"/>
            </a:br>
            <a:r>
              <a:rPr sz="2400" dirty="0"/>
              <a:t>• </a:t>
            </a:r>
            <a:r>
              <a:rPr sz="2400" dirty="0" err="1" smtClean="0"/>
              <a:t>Intuitif</a:t>
            </a:r>
            <a:endParaRPr lang="en-US" sz="2400" dirty="0"/>
          </a:p>
          <a:p>
            <a:pPr algn="l">
              <a:buFont typeface="+mj-lt"/>
              <a:buAutoNum type="alphaUcPeriod"/>
              <a:defRPr sz="1800">
                <a:solidFill>
                  <a:srgbClr val="000000"/>
                </a:solidFill>
              </a:defRPr>
            </a:pPr>
            <a:r>
              <a:rPr sz="2400" b="1" dirty="0" smtClean="0"/>
              <a:t>Cara </a:t>
            </a:r>
            <a:r>
              <a:rPr sz="2400" b="1" dirty="0" err="1"/>
              <a:t>Pengujian</a:t>
            </a:r>
            <a:r>
              <a:rPr sz="2400" b="1" dirty="0"/>
              <a:t> </a:t>
            </a:r>
            <a:r>
              <a:rPr sz="2400" b="1" dirty="0" err="1"/>
              <a:t>dan</a:t>
            </a:r>
            <a:r>
              <a:rPr sz="2400" b="1" dirty="0"/>
              <a:t> </a:t>
            </a:r>
            <a:r>
              <a:rPr sz="2400" b="1" dirty="0" err="1"/>
              <a:t>Validasi</a:t>
            </a:r>
            <a:r>
              <a:rPr sz="2400" dirty="0"/>
              <a:t/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Pengalaman</a:t>
            </a:r>
            <a:r>
              <a:rPr sz="2400" dirty="0"/>
              <a:t> </a:t>
            </a:r>
            <a:r>
              <a:rPr sz="2400" dirty="0" err="1"/>
              <a:t>Praktis</a:t>
            </a:r>
            <a:r>
              <a:rPr sz="2400" dirty="0"/>
              <a:t/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Eksperimen</a:t>
            </a:r>
            <a:r>
              <a:rPr sz="2400" dirty="0"/>
              <a:t> </a:t>
            </a:r>
            <a:r>
              <a:rPr sz="2400" dirty="0" err="1"/>
              <a:t>dan</a:t>
            </a:r>
            <a:r>
              <a:rPr sz="2400" dirty="0"/>
              <a:t> </a:t>
            </a:r>
            <a:r>
              <a:rPr sz="2400" dirty="0" err="1"/>
              <a:t>Studi</a:t>
            </a:r>
            <a:r>
              <a:rPr sz="2400" dirty="0"/>
              <a:t> </a:t>
            </a:r>
            <a:r>
              <a:rPr sz="2400" dirty="0" err="1"/>
              <a:t>Kasus</a:t>
            </a:r>
            <a:r>
              <a:rPr sz="2400" dirty="0"/>
              <a:t/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Pendekatan</a:t>
            </a:r>
            <a:r>
              <a:rPr sz="2400" dirty="0"/>
              <a:t> </a:t>
            </a:r>
            <a:r>
              <a:rPr sz="2400" dirty="0" err="1" smtClean="0"/>
              <a:t>Ilmiah</a:t>
            </a:r>
            <a:endParaRPr lang="en-US" sz="2400" dirty="0"/>
          </a:p>
          <a:p>
            <a:pPr algn="l">
              <a:buFont typeface="+mj-lt"/>
              <a:buAutoNum type="alphaUcPeriod"/>
              <a:defRPr sz="1800">
                <a:solidFill>
                  <a:srgbClr val="000000"/>
                </a:solidFill>
              </a:defRPr>
            </a:pPr>
            <a:r>
              <a:rPr sz="2400" b="1" dirty="0" err="1" smtClean="0"/>
              <a:t>Paradigma</a:t>
            </a:r>
            <a:r>
              <a:rPr sz="2400" b="1" dirty="0" smtClean="0"/>
              <a:t> </a:t>
            </a:r>
            <a:r>
              <a:rPr sz="2400" b="1" dirty="0" err="1"/>
              <a:t>Pengetahuan</a:t>
            </a:r>
            <a:r>
              <a:rPr sz="2400" b="1" dirty="0"/>
              <a:t> </a:t>
            </a:r>
            <a:r>
              <a:rPr sz="2400" b="1" dirty="0" err="1"/>
              <a:t>dalam</a:t>
            </a:r>
            <a:r>
              <a:rPr sz="2400" b="1" dirty="0"/>
              <a:t> </a:t>
            </a:r>
            <a:r>
              <a:rPr sz="2400" b="1" dirty="0" err="1"/>
              <a:t>Manajemen</a:t>
            </a:r>
            <a:r>
              <a:rPr sz="2400" dirty="0"/>
              <a:t/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Positivisme</a:t>
            </a:r>
            <a:r>
              <a:rPr sz="2400" dirty="0"/>
              <a:t/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Konstruktivisme</a:t>
            </a:r>
            <a:r>
              <a:rPr sz="2400" dirty="0"/>
              <a:t/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Kritis</a:t>
            </a:r>
            <a:endParaRPr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282" y="324327"/>
            <a:ext cx="754138" cy="882338"/>
          </a:xfrm>
          <a:prstGeom prst="rect">
            <a:avLst/>
          </a:prstGeom>
        </p:spPr>
      </p:pic>
      <p:sp>
        <p:nvSpPr>
          <p:cNvPr id="7" name="Freeform 16"/>
          <p:cNvSpPr/>
          <p:nvPr/>
        </p:nvSpPr>
        <p:spPr>
          <a:xfrm>
            <a:off x="8668623" y="1509904"/>
            <a:ext cx="1247102" cy="1178512"/>
          </a:xfrm>
          <a:custGeom>
            <a:avLst/>
            <a:gdLst/>
            <a:ahLst/>
            <a:cxnLst/>
            <a:rect l="l" t="t" r="r" b="b"/>
            <a:pathLst>
              <a:path w="1247102" h="1178512">
                <a:moveTo>
                  <a:pt x="0" y="0"/>
                </a:moveTo>
                <a:lnTo>
                  <a:pt x="1247103" y="0"/>
                </a:lnTo>
                <a:lnTo>
                  <a:pt x="1247103" y="1178512"/>
                </a:lnTo>
                <a:lnTo>
                  <a:pt x="0" y="1178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4"/>
          <p:cNvSpPr/>
          <p:nvPr/>
        </p:nvSpPr>
        <p:spPr>
          <a:xfrm>
            <a:off x="-3482681" y="-210192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14"/>
          <p:cNvSpPr/>
          <p:nvPr/>
        </p:nvSpPr>
        <p:spPr>
          <a:xfrm>
            <a:off x="5102432" y="4582196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 err="1"/>
              <a:t>Aspek</a:t>
            </a:r>
            <a:r>
              <a:rPr b="1" dirty="0"/>
              <a:t> </a:t>
            </a:r>
            <a:r>
              <a:rPr b="1" dirty="0" err="1"/>
              <a:t>Utama</a:t>
            </a:r>
            <a:r>
              <a:rPr b="1" dirty="0"/>
              <a:t> </a:t>
            </a:r>
            <a:r>
              <a:rPr b="1" dirty="0" err="1"/>
              <a:t>dalam</a:t>
            </a:r>
            <a:r>
              <a:rPr b="1" dirty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b="1" dirty="0" err="1" smtClean="0"/>
              <a:t>Epistemologi</a:t>
            </a:r>
            <a:r>
              <a:rPr b="1" dirty="0" smtClean="0"/>
              <a:t> </a:t>
            </a:r>
            <a:r>
              <a:rPr b="1" dirty="0" err="1"/>
              <a:t>Manajemen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4978"/>
            <a:ext cx="10972800" cy="4525963"/>
          </a:xfrm>
        </p:spPr>
        <p:txBody>
          <a:bodyPr>
            <a:noAutofit/>
          </a:bodyPr>
          <a:lstStyle/>
          <a:p>
            <a:pPr marL="0" lvl="0" indent="0" algn="just">
              <a:buNone/>
              <a:defRPr sz="1800">
                <a:solidFill>
                  <a:srgbClr val="000000"/>
                </a:solidFill>
              </a:defRPr>
            </a:pPr>
            <a:r>
              <a:rPr lang="en-US" sz="2800" b="1" dirty="0" smtClean="0"/>
              <a:t>D. </a:t>
            </a:r>
            <a:r>
              <a:rPr lang="en-ID" sz="2800" b="1" dirty="0" err="1"/>
              <a:t>Pendekatan</a:t>
            </a:r>
            <a:r>
              <a:rPr lang="en-ID" sz="2800" b="1" dirty="0"/>
              <a:t> </a:t>
            </a:r>
            <a:r>
              <a:rPr lang="en-ID" sz="2800" b="1" dirty="0" err="1"/>
              <a:t>Terhadap</a:t>
            </a:r>
            <a:r>
              <a:rPr lang="en-ID" sz="2800" b="1" dirty="0"/>
              <a:t> </a:t>
            </a:r>
            <a:r>
              <a:rPr lang="en-ID" sz="2800" b="1" dirty="0" err="1"/>
              <a:t>Pengembangan</a:t>
            </a:r>
            <a:r>
              <a:rPr lang="en-ID" sz="2800" b="1" dirty="0"/>
              <a:t> </a:t>
            </a:r>
            <a:r>
              <a:rPr lang="en-ID" sz="2800" b="1" dirty="0" err="1" smtClean="0"/>
              <a:t>Pengetahuan</a:t>
            </a:r>
            <a:endParaRPr lang="en-ID" sz="2800" dirty="0"/>
          </a:p>
          <a:p>
            <a:pPr lvl="1" algn="just"/>
            <a:r>
              <a:rPr lang="en-ID" sz="2400" dirty="0" err="1"/>
              <a:t>Teori</a:t>
            </a:r>
            <a:r>
              <a:rPr lang="en-ID" sz="2400" dirty="0"/>
              <a:t> </a:t>
            </a:r>
            <a:r>
              <a:rPr lang="en-ID" sz="2400" dirty="0" err="1"/>
              <a:t>Manajemen</a:t>
            </a:r>
            <a:r>
              <a:rPr lang="en-ID" sz="2400" dirty="0"/>
              <a:t> </a:t>
            </a:r>
            <a:r>
              <a:rPr lang="en-ID" sz="2400" dirty="0" err="1"/>
              <a:t>Berbasis</a:t>
            </a:r>
            <a:r>
              <a:rPr lang="en-ID" sz="2400" dirty="0"/>
              <a:t> </a:t>
            </a:r>
            <a:r>
              <a:rPr lang="en-ID" sz="2400" dirty="0" err="1"/>
              <a:t>Bukti</a:t>
            </a:r>
            <a:r>
              <a:rPr lang="en-ID" sz="2400" dirty="0"/>
              <a:t> (</a:t>
            </a:r>
            <a:r>
              <a:rPr lang="en-ID" sz="2400" i="1" dirty="0"/>
              <a:t>Evidence-Based Management</a:t>
            </a:r>
            <a:r>
              <a:rPr lang="en-ID" sz="2400" dirty="0"/>
              <a:t>): </a:t>
            </a:r>
            <a:r>
              <a:rPr lang="en-ID" sz="2400" dirty="0" err="1"/>
              <a:t>Pengetahuan</a:t>
            </a:r>
            <a:r>
              <a:rPr lang="en-ID" sz="2400" dirty="0"/>
              <a:t> </a:t>
            </a:r>
            <a:r>
              <a:rPr lang="en-ID" sz="2400" dirty="0" err="1"/>
              <a:t>diperoleh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bukti</a:t>
            </a:r>
            <a:r>
              <a:rPr lang="en-ID" sz="2400" dirty="0"/>
              <a:t> </a:t>
            </a:r>
            <a:r>
              <a:rPr lang="en-ID" sz="2400" dirty="0" err="1"/>
              <a:t>empiris</a:t>
            </a:r>
            <a:r>
              <a:rPr lang="en-ID" sz="2400" dirty="0"/>
              <a:t> yang solid, </a:t>
            </a:r>
            <a:r>
              <a:rPr lang="en-ID" sz="2400" dirty="0" err="1"/>
              <a:t>seperti</a:t>
            </a:r>
            <a:r>
              <a:rPr lang="en-ID" sz="2400" dirty="0"/>
              <a:t> </a:t>
            </a:r>
            <a:r>
              <a:rPr lang="en-ID" sz="2400" dirty="0" err="1"/>
              <a:t>hasil</a:t>
            </a:r>
            <a:r>
              <a:rPr lang="en-ID" sz="2400" dirty="0"/>
              <a:t> </a:t>
            </a:r>
            <a:r>
              <a:rPr lang="en-ID" sz="2400" dirty="0" err="1"/>
              <a:t>riset</a:t>
            </a:r>
            <a:r>
              <a:rPr lang="en-ID" sz="2400" dirty="0"/>
              <a:t>,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membuat</a:t>
            </a:r>
            <a:r>
              <a:rPr lang="en-ID" sz="2400" dirty="0"/>
              <a:t> </a:t>
            </a:r>
            <a:r>
              <a:rPr lang="en-ID" sz="2400" dirty="0" err="1"/>
              <a:t>keputusan</a:t>
            </a:r>
            <a:r>
              <a:rPr lang="en-ID" sz="2400" dirty="0"/>
              <a:t> yang </a:t>
            </a:r>
            <a:r>
              <a:rPr lang="en-ID" sz="2400" dirty="0" err="1"/>
              <a:t>lebih</a:t>
            </a:r>
            <a:r>
              <a:rPr lang="en-ID" sz="2400" dirty="0"/>
              <a:t> </a:t>
            </a:r>
            <a:r>
              <a:rPr lang="en-ID" sz="2400" dirty="0" err="1"/>
              <a:t>baik</a:t>
            </a:r>
            <a:r>
              <a:rPr lang="en-ID" sz="2400" dirty="0"/>
              <a:t>.</a:t>
            </a:r>
            <a:endParaRPr lang="en-US" sz="2000" dirty="0"/>
          </a:p>
          <a:p>
            <a:pPr lvl="1" algn="just"/>
            <a:r>
              <a:rPr lang="en-ID" sz="2400" dirty="0"/>
              <a:t>Best Practices: </a:t>
            </a:r>
            <a:r>
              <a:rPr lang="en-ID" sz="2400" dirty="0" err="1"/>
              <a:t>Pengetahuan</a:t>
            </a:r>
            <a:r>
              <a:rPr lang="en-ID" sz="2400" dirty="0"/>
              <a:t> </a:t>
            </a:r>
            <a:r>
              <a:rPr lang="en-ID" sz="2400" dirty="0" err="1"/>
              <a:t>diperoleh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praktik</a:t>
            </a:r>
            <a:r>
              <a:rPr lang="en-ID" sz="2400" dirty="0"/>
              <a:t> </a:t>
            </a:r>
            <a:r>
              <a:rPr lang="en-ID" sz="2400" dirty="0" err="1"/>
              <a:t>terbaik</a:t>
            </a:r>
            <a:r>
              <a:rPr lang="en-ID" sz="2400" dirty="0"/>
              <a:t> yang </a:t>
            </a:r>
            <a:r>
              <a:rPr lang="en-ID" sz="2400" dirty="0" err="1"/>
              <a:t>terbukti</a:t>
            </a:r>
            <a:r>
              <a:rPr lang="en-ID" sz="2400" dirty="0"/>
              <a:t> </a:t>
            </a:r>
            <a:r>
              <a:rPr lang="en-ID" sz="2400" dirty="0" err="1"/>
              <a:t>efektif</a:t>
            </a:r>
            <a:r>
              <a:rPr lang="en-ID" sz="2400" dirty="0"/>
              <a:t> di </a:t>
            </a:r>
            <a:r>
              <a:rPr lang="en-ID" sz="2400" dirty="0" err="1"/>
              <a:t>organisasi</a:t>
            </a:r>
            <a:r>
              <a:rPr lang="en-ID" sz="2400" dirty="0"/>
              <a:t> lain. </a:t>
            </a:r>
            <a:r>
              <a:rPr lang="en-ID" sz="2400" dirty="0" err="1"/>
              <a:t>Namun</a:t>
            </a:r>
            <a:r>
              <a:rPr lang="en-ID" sz="2400" dirty="0"/>
              <a:t>, </a:t>
            </a:r>
            <a:r>
              <a:rPr lang="en-ID" sz="2400" dirty="0" err="1"/>
              <a:t>epistemologi</a:t>
            </a:r>
            <a:r>
              <a:rPr lang="en-ID" sz="2400" dirty="0"/>
              <a:t> </a:t>
            </a:r>
            <a:r>
              <a:rPr lang="en-ID" sz="2400" dirty="0" err="1"/>
              <a:t>kritis</a:t>
            </a:r>
            <a:r>
              <a:rPr lang="en-ID" sz="2400" dirty="0"/>
              <a:t> </a:t>
            </a:r>
            <a:r>
              <a:rPr lang="en-ID" sz="2400" dirty="0" err="1"/>
              <a:t>mungkin</a:t>
            </a:r>
            <a:r>
              <a:rPr lang="en-ID" sz="2400" dirty="0"/>
              <a:t> </a:t>
            </a:r>
            <a:r>
              <a:rPr lang="en-ID" sz="2400" dirty="0" err="1"/>
              <a:t>mempertanyakan</a:t>
            </a:r>
            <a:r>
              <a:rPr lang="en-ID" sz="2400" dirty="0"/>
              <a:t> </a:t>
            </a:r>
            <a:r>
              <a:rPr lang="en-ID" sz="2400" dirty="0" err="1"/>
              <a:t>apakah</a:t>
            </a:r>
            <a:r>
              <a:rPr lang="en-ID" sz="2400" dirty="0"/>
              <a:t> </a:t>
            </a:r>
            <a:r>
              <a:rPr lang="en-ID" sz="2400" dirty="0" err="1"/>
              <a:t>praktik</a:t>
            </a:r>
            <a:r>
              <a:rPr lang="en-ID" sz="2400" dirty="0"/>
              <a:t> </a:t>
            </a:r>
            <a:r>
              <a:rPr lang="en-ID" sz="2400" dirty="0" err="1"/>
              <a:t>terbaik</a:t>
            </a:r>
            <a:r>
              <a:rPr lang="en-ID" sz="2400" dirty="0"/>
              <a:t> </a:t>
            </a:r>
            <a:r>
              <a:rPr lang="en-ID" sz="2400" dirty="0" err="1"/>
              <a:t>tersebut</a:t>
            </a:r>
            <a:r>
              <a:rPr lang="en-ID" sz="2400" dirty="0"/>
              <a:t> </a:t>
            </a:r>
            <a:r>
              <a:rPr lang="en-ID" sz="2400" dirty="0" err="1"/>
              <a:t>cocok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semua</a:t>
            </a:r>
            <a:r>
              <a:rPr lang="en-ID" sz="2400" dirty="0"/>
              <a:t> </a:t>
            </a:r>
            <a:r>
              <a:rPr lang="en-ID" sz="2400" dirty="0" err="1"/>
              <a:t>konteks</a:t>
            </a:r>
            <a:r>
              <a:rPr lang="en-ID" sz="2400" dirty="0"/>
              <a:t>.</a:t>
            </a:r>
            <a:endParaRPr lang="en-US" sz="2000" dirty="0"/>
          </a:p>
          <a:p>
            <a:pPr lvl="1" algn="just"/>
            <a:r>
              <a:rPr lang="en-ID" sz="2400" dirty="0" err="1"/>
              <a:t>Pembelajaran</a:t>
            </a:r>
            <a:r>
              <a:rPr lang="en-ID" sz="2400" dirty="0"/>
              <a:t> </a:t>
            </a:r>
            <a:r>
              <a:rPr lang="en-ID" sz="2400" dirty="0" err="1"/>
              <a:t>Berkelanjutan</a:t>
            </a:r>
            <a:r>
              <a:rPr lang="en-ID" sz="2400" dirty="0"/>
              <a:t>: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banyak</a:t>
            </a:r>
            <a:r>
              <a:rPr lang="en-ID" sz="2400" dirty="0"/>
              <a:t> </a:t>
            </a:r>
            <a:r>
              <a:rPr lang="en-ID" sz="2400" dirty="0" err="1"/>
              <a:t>organisasi</a:t>
            </a:r>
            <a:r>
              <a:rPr lang="en-ID" sz="2400" dirty="0"/>
              <a:t>, </a:t>
            </a:r>
            <a:r>
              <a:rPr lang="en-ID" sz="2400" dirty="0" err="1"/>
              <a:t>pengetahuan</a:t>
            </a:r>
            <a:r>
              <a:rPr lang="en-ID" sz="2400" dirty="0"/>
              <a:t> </a:t>
            </a:r>
            <a:r>
              <a:rPr lang="en-ID" sz="2400" dirty="0" err="1"/>
              <a:t>manajerial</a:t>
            </a:r>
            <a:r>
              <a:rPr lang="en-ID" sz="2400" dirty="0"/>
              <a:t> </a:t>
            </a:r>
            <a:r>
              <a:rPr lang="en-ID" sz="2400" dirty="0" err="1"/>
              <a:t>berkembang</a:t>
            </a:r>
            <a:r>
              <a:rPr lang="en-ID" sz="2400" dirty="0"/>
              <a:t> </a:t>
            </a:r>
            <a:r>
              <a:rPr lang="en-ID" sz="2400" dirty="0" err="1"/>
              <a:t>melalui</a:t>
            </a:r>
            <a:r>
              <a:rPr lang="en-ID" sz="2400" dirty="0"/>
              <a:t> </a:t>
            </a:r>
            <a:r>
              <a:rPr lang="en-ID" sz="2400" dirty="0" err="1"/>
              <a:t>pembelajaran</a:t>
            </a:r>
            <a:r>
              <a:rPr lang="en-ID" sz="2400" dirty="0"/>
              <a:t> </a:t>
            </a:r>
            <a:r>
              <a:rPr lang="en-ID" sz="2400" dirty="0" err="1"/>
              <a:t>berkelanjutan</a:t>
            </a:r>
            <a:r>
              <a:rPr lang="en-ID" sz="2400" dirty="0"/>
              <a:t>, di </a:t>
            </a:r>
            <a:r>
              <a:rPr lang="en-ID" sz="2400" dirty="0" err="1"/>
              <a:t>mana</a:t>
            </a:r>
            <a:r>
              <a:rPr lang="en-ID" sz="2400" dirty="0"/>
              <a:t> </a:t>
            </a:r>
            <a:r>
              <a:rPr lang="en-ID" sz="2400" dirty="0" err="1"/>
              <a:t>pengalaman</a:t>
            </a:r>
            <a:r>
              <a:rPr lang="en-ID" sz="2400" dirty="0"/>
              <a:t> </a:t>
            </a:r>
            <a:r>
              <a:rPr lang="en-ID" sz="2400" dirty="0" err="1"/>
              <a:t>sebelumnya</a:t>
            </a:r>
            <a:r>
              <a:rPr lang="en-ID" sz="2400" dirty="0"/>
              <a:t> </a:t>
            </a:r>
            <a:r>
              <a:rPr lang="en-ID" sz="2400" dirty="0" err="1"/>
              <a:t>digunakan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memperbaiki</a:t>
            </a:r>
            <a:r>
              <a:rPr lang="en-ID" sz="2400" dirty="0"/>
              <a:t> </a:t>
            </a:r>
            <a:r>
              <a:rPr lang="en-ID" sz="2400" dirty="0" err="1"/>
              <a:t>keputusan</a:t>
            </a:r>
            <a:r>
              <a:rPr lang="en-ID" sz="2400" dirty="0"/>
              <a:t> di </a:t>
            </a:r>
            <a:r>
              <a:rPr lang="en-ID" sz="2400" dirty="0" err="1"/>
              <a:t>masa</a:t>
            </a:r>
            <a:r>
              <a:rPr lang="en-ID" sz="2400" dirty="0"/>
              <a:t> </a:t>
            </a:r>
            <a:r>
              <a:rPr lang="en-ID" sz="2400" dirty="0" err="1"/>
              <a:t>mendatang</a:t>
            </a:r>
            <a:r>
              <a:rPr lang="en-ID" sz="2400" dirty="0"/>
              <a:t>.</a:t>
            </a:r>
            <a:endParaRPr lang="en-US" sz="2000" dirty="0"/>
          </a:p>
          <a:p>
            <a:pPr marL="0" lvl="0" indent="0" algn="just">
              <a:buNone/>
              <a:defRPr sz="1800">
                <a:solidFill>
                  <a:srgbClr val="000000"/>
                </a:solidFill>
              </a:defRPr>
            </a:pPr>
            <a:endParaRPr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282" y="324327"/>
            <a:ext cx="754138" cy="882338"/>
          </a:xfrm>
          <a:prstGeom prst="rect">
            <a:avLst/>
          </a:prstGeom>
        </p:spPr>
      </p:pic>
      <p:sp>
        <p:nvSpPr>
          <p:cNvPr id="7" name="Freeform 16"/>
          <p:cNvSpPr/>
          <p:nvPr/>
        </p:nvSpPr>
        <p:spPr>
          <a:xfrm>
            <a:off x="768476" y="924800"/>
            <a:ext cx="1247102" cy="1178512"/>
          </a:xfrm>
          <a:custGeom>
            <a:avLst/>
            <a:gdLst/>
            <a:ahLst/>
            <a:cxnLst/>
            <a:rect l="l" t="t" r="r" b="b"/>
            <a:pathLst>
              <a:path w="1247102" h="1178512">
                <a:moveTo>
                  <a:pt x="0" y="0"/>
                </a:moveTo>
                <a:lnTo>
                  <a:pt x="1247103" y="0"/>
                </a:lnTo>
                <a:lnTo>
                  <a:pt x="1247103" y="1178512"/>
                </a:lnTo>
                <a:lnTo>
                  <a:pt x="0" y="1178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5895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4"/>
          <p:cNvSpPr/>
          <p:nvPr/>
        </p:nvSpPr>
        <p:spPr>
          <a:xfrm>
            <a:off x="-3482681" y="-210192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14"/>
          <p:cNvSpPr/>
          <p:nvPr/>
        </p:nvSpPr>
        <p:spPr>
          <a:xfrm>
            <a:off x="5102432" y="4582196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 err="1"/>
              <a:t>Aspek</a:t>
            </a:r>
            <a:r>
              <a:rPr b="1" dirty="0"/>
              <a:t> </a:t>
            </a:r>
            <a:r>
              <a:rPr b="1" dirty="0" err="1"/>
              <a:t>Utama</a:t>
            </a:r>
            <a:r>
              <a:rPr b="1" dirty="0"/>
              <a:t> </a:t>
            </a:r>
            <a:r>
              <a:rPr b="1" dirty="0" err="1"/>
              <a:t>dalam</a:t>
            </a:r>
            <a:r>
              <a:rPr b="1" dirty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b="1" dirty="0" err="1" smtClean="0"/>
              <a:t>Epistemologi</a:t>
            </a:r>
            <a:r>
              <a:rPr b="1" dirty="0" smtClean="0"/>
              <a:t> </a:t>
            </a:r>
            <a:r>
              <a:rPr b="1" dirty="0" err="1"/>
              <a:t>Manajemen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56548"/>
            <a:ext cx="10972800" cy="4525963"/>
          </a:xfrm>
        </p:spPr>
        <p:txBody>
          <a:bodyPr>
            <a:noAutofit/>
          </a:bodyPr>
          <a:lstStyle/>
          <a:p>
            <a:pPr marL="0" indent="0" algn="just">
              <a:buNone/>
              <a:defRPr sz="1800">
                <a:solidFill>
                  <a:srgbClr val="000000"/>
                </a:solidFill>
              </a:defRPr>
            </a:pPr>
            <a:r>
              <a:rPr lang="en-US" sz="2800" b="1" dirty="0" smtClean="0"/>
              <a:t>E. </a:t>
            </a:r>
            <a:r>
              <a:rPr lang="en-ID" sz="2800" b="1" dirty="0" err="1"/>
              <a:t>Pertanyaan</a:t>
            </a:r>
            <a:r>
              <a:rPr lang="en-ID" sz="2800" b="1" dirty="0"/>
              <a:t> </a:t>
            </a:r>
            <a:r>
              <a:rPr lang="en-ID" sz="2800" b="1" dirty="0" err="1"/>
              <a:t>Epistemologis</a:t>
            </a:r>
            <a:r>
              <a:rPr lang="en-ID" sz="2800" b="1" dirty="0"/>
              <a:t> </a:t>
            </a:r>
            <a:r>
              <a:rPr lang="en-ID" sz="2800" b="1" dirty="0" err="1"/>
              <a:t>dalam</a:t>
            </a:r>
            <a:r>
              <a:rPr lang="en-ID" sz="2800" b="1" dirty="0"/>
              <a:t> </a:t>
            </a:r>
            <a:r>
              <a:rPr lang="en-ID" sz="2800" b="1" dirty="0" err="1" smtClean="0"/>
              <a:t>Manajemen</a:t>
            </a:r>
            <a:endParaRPr lang="en-ID" sz="2000" dirty="0"/>
          </a:p>
          <a:p>
            <a:pPr lvl="0" algn="just"/>
            <a:r>
              <a:rPr lang="en-ID" sz="2800" dirty="0" err="1"/>
              <a:t>Apa</a:t>
            </a:r>
            <a:r>
              <a:rPr lang="en-ID" sz="2800" dirty="0"/>
              <a:t> yang </a:t>
            </a:r>
            <a:r>
              <a:rPr lang="en-ID" sz="2800" dirty="0" err="1"/>
              <a:t>membuat</a:t>
            </a:r>
            <a:r>
              <a:rPr lang="en-ID" sz="2800" dirty="0"/>
              <a:t> </a:t>
            </a:r>
            <a:r>
              <a:rPr lang="en-ID" sz="2800" dirty="0" err="1"/>
              <a:t>suatu</a:t>
            </a:r>
            <a:r>
              <a:rPr lang="en-ID" sz="2800" dirty="0"/>
              <a:t> </a:t>
            </a:r>
            <a:r>
              <a:rPr lang="en-ID" sz="2800" dirty="0" err="1"/>
              <a:t>teori</a:t>
            </a:r>
            <a:r>
              <a:rPr lang="en-ID" sz="2800" dirty="0"/>
              <a:t> </a:t>
            </a:r>
            <a:r>
              <a:rPr lang="en-ID" sz="2800" dirty="0" err="1"/>
              <a:t>atau</a:t>
            </a:r>
            <a:r>
              <a:rPr lang="en-ID" sz="2800" dirty="0"/>
              <a:t> </a:t>
            </a:r>
            <a:r>
              <a:rPr lang="en-ID" sz="2800" dirty="0" err="1"/>
              <a:t>praktik</a:t>
            </a:r>
            <a:r>
              <a:rPr lang="en-ID" sz="2800" dirty="0"/>
              <a:t> </a:t>
            </a:r>
            <a:r>
              <a:rPr lang="en-ID" sz="2800" dirty="0" err="1"/>
              <a:t>manajemen</a:t>
            </a:r>
            <a:r>
              <a:rPr lang="en-ID" sz="2800" dirty="0"/>
              <a:t> </a:t>
            </a:r>
            <a:r>
              <a:rPr lang="en-ID" sz="2800" dirty="0" err="1"/>
              <a:t>dianggap</a:t>
            </a:r>
            <a:r>
              <a:rPr lang="en-ID" sz="2800" dirty="0"/>
              <a:t> valid? </a:t>
            </a:r>
            <a:r>
              <a:rPr lang="en-ID" sz="2800" dirty="0" err="1"/>
              <a:t>Apakah</a:t>
            </a:r>
            <a:r>
              <a:rPr lang="en-ID" sz="2800" dirty="0"/>
              <a:t> </a:t>
            </a:r>
            <a:r>
              <a:rPr lang="en-ID" sz="2800" dirty="0" err="1"/>
              <a:t>harus</a:t>
            </a:r>
            <a:r>
              <a:rPr lang="en-ID" sz="2800" dirty="0"/>
              <a:t> </a:t>
            </a:r>
            <a:r>
              <a:rPr lang="en-ID" sz="2800" dirty="0" err="1"/>
              <a:t>dibuktikan</a:t>
            </a:r>
            <a:r>
              <a:rPr lang="en-ID" sz="2800" dirty="0"/>
              <a:t> </a:t>
            </a:r>
            <a:r>
              <a:rPr lang="en-ID" sz="2800" dirty="0" err="1"/>
              <a:t>secara</a:t>
            </a:r>
            <a:r>
              <a:rPr lang="en-ID" sz="2800" dirty="0"/>
              <a:t> </a:t>
            </a:r>
            <a:r>
              <a:rPr lang="en-ID" sz="2800" dirty="0" err="1"/>
              <a:t>ilmiah</a:t>
            </a:r>
            <a:r>
              <a:rPr lang="en-ID" sz="2800" dirty="0"/>
              <a:t> </a:t>
            </a:r>
            <a:r>
              <a:rPr lang="en-ID" sz="2800" dirty="0" err="1"/>
              <a:t>atau</a:t>
            </a:r>
            <a:r>
              <a:rPr lang="en-ID" sz="2800" dirty="0"/>
              <a:t> </a:t>
            </a:r>
            <a:r>
              <a:rPr lang="en-ID" sz="2800" dirty="0" err="1"/>
              <a:t>bisa</a:t>
            </a:r>
            <a:r>
              <a:rPr lang="en-ID" sz="2800" dirty="0"/>
              <a:t> </a:t>
            </a:r>
            <a:r>
              <a:rPr lang="en-ID" sz="2800" dirty="0" err="1"/>
              <a:t>berdasarkan</a:t>
            </a:r>
            <a:r>
              <a:rPr lang="en-ID" sz="2800" dirty="0"/>
              <a:t> </a:t>
            </a:r>
            <a:r>
              <a:rPr lang="en-ID" sz="2800" dirty="0" err="1"/>
              <a:t>intuisi</a:t>
            </a:r>
            <a:r>
              <a:rPr lang="en-ID" sz="2800" dirty="0"/>
              <a:t> </a:t>
            </a:r>
            <a:r>
              <a:rPr lang="en-ID" sz="2800" dirty="0" err="1"/>
              <a:t>atau</a:t>
            </a:r>
            <a:r>
              <a:rPr lang="en-ID" sz="2800" dirty="0"/>
              <a:t> </a:t>
            </a:r>
            <a:r>
              <a:rPr lang="en-ID" sz="2800" dirty="0" err="1"/>
              <a:t>pengalaman</a:t>
            </a:r>
            <a:r>
              <a:rPr lang="en-ID" sz="2800" dirty="0"/>
              <a:t>?</a:t>
            </a:r>
            <a:endParaRPr lang="en-US" sz="2800" dirty="0"/>
          </a:p>
          <a:p>
            <a:pPr lvl="0" algn="just"/>
            <a:r>
              <a:rPr lang="en-ID" sz="2800" dirty="0" err="1"/>
              <a:t>Bagaimana</a:t>
            </a:r>
            <a:r>
              <a:rPr lang="en-ID" sz="2800" dirty="0"/>
              <a:t> </a:t>
            </a:r>
            <a:r>
              <a:rPr lang="en-ID" sz="2800" dirty="0" err="1"/>
              <a:t>pengetahuan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manajemen</a:t>
            </a:r>
            <a:r>
              <a:rPr lang="en-ID" sz="2800" dirty="0"/>
              <a:t> </a:t>
            </a:r>
            <a:r>
              <a:rPr lang="en-ID" sz="2800" dirty="0" err="1"/>
              <a:t>berkembang</a:t>
            </a:r>
            <a:r>
              <a:rPr lang="en-ID" sz="2800" dirty="0"/>
              <a:t>? </a:t>
            </a:r>
            <a:r>
              <a:rPr lang="en-ID" sz="2800" dirty="0" err="1"/>
              <a:t>Apakah</a:t>
            </a:r>
            <a:r>
              <a:rPr lang="en-ID" sz="2800" dirty="0"/>
              <a:t> </a:t>
            </a:r>
            <a:r>
              <a:rPr lang="en-ID" sz="2800" dirty="0" err="1"/>
              <a:t>itu</a:t>
            </a:r>
            <a:r>
              <a:rPr lang="en-ID" sz="2800" dirty="0"/>
              <a:t> </a:t>
            </a:r>
            <a:r>
              <a:rPr lang="en-ID" sz="2800" dirty="0" err="1"/>
              <a:t>berasal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inovasi</a:t>
            </a:r>
            <a:r>
              <a:rPr lang="en-ID" sz="2800" dirty="0"/>
              <a:t> </a:t>
            </a:r>
            <a:r>
              <a:rPr lang="en-ID" sz="2800" dirty="0" err="1"/>
              <a:t>teoretis</a:t>
            </a:r>
            <a:r>
              <a:rPr lang="en-ID" sz="2800" dirty="0"/>
              <a:t> </a:t>
            </a:r>
            <a:r>
              <a:rPr lang="en-ID" sz="2800" dirty="0" err="1"/>
              <a:t>atau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praktik</a:t>
            </a:r>
            <a:r>
              <a:rPr lang="en-ID" sz="2800" dirty="0"/>
              <a:t> di </a:t>
            </a:r>
            <a:r>
              <a:rPr lang="en-ID" sz="2800" dirty="0" err="1"/>
              <a:t>lapangan</a:t>
            </a:r>
            <a:r>
              <a:rPr lang="en-ID" sz="2800" dirty="0"/>
              <a:t>?</a:t>
            </a:r>
            <a:endParaRPr lang="en-US" sz="2800" dirty="0"/>
          </a:p>
          <a:p>
            <a:pPr lvl="0" algn="just"/>
            <a:r>
              <a:rPr lang="en-ID" sz="2800" dirty="0" err="1"/>
              <a:t>Apakah</a:t>
            </a:r>
            <a:r>
              <a:rPr lang="en-ID" sz="2800" dirty="0"/>
              <a:t> </a:t>
            </a:r>
            <a:r>
              <a:rPr lang="en-ID" sz="2800" dirty="0" err="1"/>
              <a:t>pengetahuan</a:t>
            </a:r>
            <a:r>
              <a:rPr lang="en-ID" sz="2800" dirty="0"/>
              <a:t> </a:t>
            </a:r>
            <a:r>
              <a:rPr lang="en-ID" sz="2800" dirty="0" err="1"/>
              <a:t>manajemen</a:t>
            </a:r>
            <a:r>
              <a:rPr lang="en-ID" sz="2800" dirty="0"/>
              <a:t> </a:t>
            </a:r>
            <a:r>
              <a:rPr lang="en-ID" sz="2800" dirty="0" err="1"/>
              <a:t>bersifat</a:t>
            </a:r>
            <a:r>
              <a:rPr lang="en-ID" sz="2800" dirty="0"/>
              <a:t> universal </a:t>
            </a:r>
            <a:r>
              <a:rPr lang="en-ID" sz="2800" dirty="0" err="1"/>
              <a:t>atau</a:t>
            </a:r>
            <a:r>
              <a:rPr lang="en-ID" sz="2800" dirty="0"/>
              <a:t> </a:t>
            </a:r>
            <a:r>
              <a:rPr lang="en-ID" sz="2800" dirty="0" err="1"/>
              <a:t>kontekstual</a:t>
            </a:r>
            <a:r>
              <a:rPr lang="en-ID" sz="2800" dirty="0"/>
              <a:t>? </a:t>
            </a:r>
            <a:r>
              <a:rPr lang="en-ID" sz="2800" dirty="0" err="1"/>
              <a:t>Apakah</a:t>
            </a:r>
            <a:r>
              <a:rPr lang="en-ID" sz="2800" dirty="0"/>
              <a:t> </a:t>
            </a:r>
            <a:r>
              <a:rPr lang="en-ID" sz="2800" dirty="0" err="1"/>
              <a:t>prinsip-prinsip</a:t>
            </a:r>
            <a:r>
              <a:rPr lang="en-ID" sz="2800" dirty="0"/>
              <a:t> </a:t>
            </a:r>
            <a:r>
              <a:rPr lang="en-ID" sz="2800" dirty="0" err="1"/>
              <a:t>manajemen</a:t>
            </a:r>
            <a:r>
              <a:rPr lang="en-ID" sz="2800" dirty="0"/>
              <a:t> yang </a:t>
            </a:r>
            <a:r>
              <a:rPr lang="en-ID" sz="2800" dirty="0" err="1"/>
              <a:t>efektif</a:t>
            </a:r>
            <a:r>
              <a:rPr lang="en-ID" sz="2800" dirty="0"/>
              <a:t> </a:t>
            </a:r>
            <a:r>
              <a:rPr lang="en-ID" sz="2800" dirty="0" err="1"/>
              <a:t>bisa</a:t>
            </a:r>
            <a:r>
              <a:rPr lang="en-ID" sz="2800" dirty="0"/>
              <a:t> </a:t>
            </a:r>
            <a:r>
              <a:rPr lang="en-ID" sz="2800" dirty="0" err="1"/>
              <a:t>berlaku</a:t>
            </a:r>
            <a:r>
              <a:rPr lang="en-ID" sz="2800" dirty="0"/>
              <a:t> di </a:t>
            </a:r>
            <a:r>
              <a:rPr lang="en-ID" sz="2800" dirty="0" err="1"/>
              <a:t>semua</a:t>
            </a:r>
            <a:r>
              <a:rPr lang="en-ID" sz="2800" dirty="0"/>
              <a:t> </a:t>
            </a:r>
            <a:r>
              <a:rPr lang="en-ID" sz="2800" dirty="0" err="1"/>
              <a:t>organisasi</a:t>
            </a:r>
            <a:r>
              <a:rPr lang="en-ID" sz="2800" dirty="0"/>
              <a:t>, </a:t>
            </a:r>
            <a:r>
              <a:rPr lang="en-ID" sz="2800" dirty="0" err="1"/>
              <a:t>atau</a:t>
            </a:r>
            <a:r>
              <a:rPr lang="en-ID" sz="2800" dirty="0"/>
              <a:t> </a:t>
            </a:r>
            <a:r>
              <a:rPr lang="en-ID" sz="2800" dirty="0" err="1"/>
              <a:t>harus</a:t>
            </a:r>
            <a:r>
              <a:rPr lang="en-ID" sz="2800" dirty="0"/>
              <a:t> </a:t>
            </a:r>
            <a:r>
              <a:rPr lang="en-ID" sz="2800" dirty="0" err="1"/>
              <a:t>disesuaikan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lingkungan</a:t>
            </a:r>
            <a:r>
              <a:rPr lang="en-ID" sz="2800" dirty="0"/>
              <a:t> </a:t>
            </a:r>
            <a:r>
              <a:rPr lang="en-ID" sz="2800" dirty="0" err="1"/>
              <a:t>tertentu</a:t>
            </a:r>
            <a:r>
              <a:rPr lang="en-ID" sz="2800" dirty="0"/>
              <a:t>?</a:t>
            </a:r>
            <a:endParaRPr lang="en-US" sz="2800" dirty="0"/>
          </a:p>
          <a:p>
            <a:pPr marL="0" indent="0" algn="just">
              <a:buNone/>
              <a:defRPr sz="1800">
                <a:solidFill>
                  <a:srgbClr val="000000"/>
                </a:solidFill>
              </a:defRPr>
            </a:pP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282" y="324327"/>
            <a:ext cx="754138" cy="882338"/>
          </a:xfrm>
          <a:prstGeom prst="rect">
            <a:avLst/>
          </a:prstGeom>
        </p:spPr>
      </p:pic>
      <p:sp>
        <p:nvSpPr>
          <p:cNvPr id="7" name="Freeform 16"/>
          <p:cNvSpPr/>
          <p:nvPr/>
        </p:nvSpPr>
        <p:spPr>
          <a:xfrm>
            <a:off x="9237499" y="919664"/>
            <a:ext cx="1247102" cy="1178512"/>
          </a:xfrm>
          <a:custGeom>
            <a:avLst/>
            <a:gdLst/>
            <a:ahLst/>
            <a:cxnLst/>
            <a:rect l="l" t="t" r="r" b="b"/>
            <a:pathLst>
              <a:path w="1247102" h="1178512">
                <a:moveTo>
                  <a:pt x="0" y="0"/>
                </a:moveTo>
                <a:lnTo>
                  <a:pt x="1247103" y="0"/>
                </a:lnTo>
                <a:lnTo>
                  <a:pt x="1247103" y="1178512"/>
                </a:lnTo>
                <a:lnTo>
                  <a:pt x="0" y="1178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80353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0"/>
          <p:cNvSpPr/>
          <p:nvPr/>
        </p:nvSpPr>
        <p:spPr>
          <a:xfrm>
            <a:off x="8236322" y="4409753"/>
            <a:ext cx="3718113" cy="2371577"/>
          </a:xfrm>
          <a:custGeom>
            <a:avLst/>
            <a:gdLst/>
            <a:ahLst/>
            <a:cxnLst/>
            <a:rect l="l" t="t" r="r" b="b"/>
            <a:pathLst>
              <a:path w="8291122" h="5803785">
                <a:moveTo>
                  <a:pt x="0" y="0"/>
                </a:moveTo>
                <a:lnTo>
                  <a:pt x="8291122" y="0"/>
                </a:lnTo>
                <a:lnTo>
                  <a:pt x="8291122" y="5803785"/>
                </a:lnTo>
                <a:lnTo>
                  <a:pt x="0" y="58037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14"/>
          <p:cNvSpPr/>
          <p:nvPr/>
        </p:nvSpPr>
        <p:spPr>
          <a:xfrm>
            <a:off x="-4228992" y="-290874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</a:t>
            </a:r>
            <a:r>
              <a:rPr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Ontologi</a:t>
            </a:r>
            <a:r>
              <a:rPr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Manajemen</a:t>
            </a:r>
            <a:endParaRPr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1" y="1324538"/>
            <a:ext cx="10984395" cy="3529850"/>
          </a:xfrm>
        </p:spPr>
        <p:txBody>
          <a:bodyPr>
            <a:noAutofit/>
          </a:bodyPr>
          <a:lstStyle/>
          <a:p>
            <a:pPr marL="0" indent="0" algn="just">
              <a:buNone/>
              <a:defRPr sz="1800">
                <a:solidFill>
                  <a:srgbClr val="000000"/>
                </a:solidFill>
              </a:defRPr>
            </a:pPr>
            <a:r>
              <a:rPr sz="2400" dirty="0" err="1" smtClean="0"/>
              <a:t>Ontologi</a:t>
            </a:r>
            <a:r>
              <a:rPr sz="2400" dirty="0" smtClean="0"/>
              <a:t> </a:t>
            </a:r>
            <a:r>
              <a:rPr sz="2400" dirty="0" err="1" smtClean="0"/>
              <a:t>manajemen</a:t>
            </a:r>
            <a:r>
              <a:rPr sz="2400" dirty="0" smtClean="0"/>
              <a:t> </a:t>
            </a:r>
            <a:r>
              <a:rPr sz="2400" dirty="0" err="1" smtClean="0"/>
              <a:t>adalah</a:t>
            </a:r>
            <a:r>
              <a:rPr sz="2400" dirty="0" smtClean="0"/>
              <a:t> </a:t>
            </a:r>
            <a:r>
              <a:rPr sz="2400" dirty="0" err="1" smtClean="0"/>
              <a:t>cabang</a:t>
            </a:r>
            <a:r>
              <a:rPr sz="2400" dirty="0" smtClean="0"/>
              <a:t> </a:t>
            </a:r>
            <a:r>
              <a:rPr sz="2400" dirty="0" err="1" smtClean="0"/>
              <a:t>filsafat</a:t>
            </a:r>
            <a:r>
              <a:rPr sz="2400" dirty="0" smtClean="0"/>
              <a:t> yang </a:t>
            </a:r>
            <a:r>
              <a:rPr sz="2400" dirty="0" err="1" smtClean="0"/>
              <a:t>berfokus</a:t>
            </a:r>
            <a:r>
              <a:rPr sz="2400" dirty="0" smtClean="0"/>
              <a:t> </a:t>
            </a:r>
            <a:r>
              <a:rPr sz="2400" dirty="0" err="1" smtClean="0"/>
              <a:t>pada</a:t>
            </a:r>
            <a:r>
              <a:rPr sz="2400" dirty="0" smtClean="0"/>
              <a:t> </a:t>
            </a:r>
            <a:r>
              <a:rPr sz="2400" dirty="0" err="1" smtClean="0"/>
              <a:t>studi</a:t>
            </a:r>
            <a:r>
              <a:rPr sz="2400" dirty="0" smtClean="0"/>
              <a:t> </a:t>
            </a:r>
            <a:r>
              <a:rPr sz="2400" dirty="0" err="1" smtClean="0"/>
              <a:t>tentang</a:t>
            </a:r>
            <a:r>
              <a:rPr sz="2400" dirty="0" smtClean="0"/>
              <a:t> </a:t>
            </a:r>
            <a:r>
              <a:rPr sz="2400" dirty="0" err="1" smtClean="0"/>
              <a:t>realitas</a:t>
            </a:r>
            <a:r>
              <a:rPr sz="2400" dirty="0" smtClean="0"/>
              <a:t> </a:t>
            </a:r>
            <a:r>
              <a:rPr sz="2400" dirty="0" err="1" smtClean="0"/>
              <a:t>dan</a:t>
            </a:r>
            <a:r>
              <a:rPr sz="2400" dirty="0" smtClean="0"/>
              <a:t> </a:t>
            </a:r>
            <a:r>
              <a:rPr sz="2400" dirty="0" err="1" smtClean="0"/>
              <a:t>entitas</a:t>
            </a:r>
            <a:r>
              <a:rPr sz="2400" dirty="0" smtClean="0"/>
              <a:t> </a:t>
            </a:r>
            <a:r>
              <a:rPr sz="2400" dirty="0" err="1" smtClean="0"/>
              <a:t>dalam</a:t>
            </a:r>
            <a:r>
              <a:rPr sz="2400" dirty="0" smtClean="0"/>
              <a:t> </a:t>
            </a:r>
            <a:r>
              <a:rPr sz="2400" dirty="0" err="1" smtClean="0"/>
              <a:t>konteks</a:t>
            </a:r>
            <a:r>
              <a:rPr sz="2400" dirty="0" smtClean="0"/>
              <a:t> </a:t>
            </a:r>
            <a:r>
              <a:rPr sz="2400" dirty="0" err="1" smtClean="0"/>
              <a:t>manajemen</a:t>
            </a:r>
            <a:r>
              <a:rPr sz="2400" dirty="0" smtClean="0"/>
              <a:t>. </a:t>
            </a:r>
            <a:r>
              <a:rPr sz="2400" b="1" dirty="0" err="1" smtClean="0"/>
              <a:t>Ontologi</a:t>
            </a:r>
            <a:r>
              <a:rPr sz="2400" b="1" dirty="0" smtClean="0"/>
              <a:t> </a:t>
            </a:r>
            <a:r>
              <a:rPr sz="2400" b="1" dirty="0" err="1" smtClean="0"/>
              <a:t>manajemen</a:t>
            </a:r>
            <a:r>
              <a:rPr sz="2400" b="1" dirty="0" smtClean="0"/>
              <a:t> </a:t>
            </a:r>
            <a:r>
              <a:rPr sz="2400" b="1" dirty="0" err="1" smtClean="0"/>
              <a:t>mempelajari</a:t>
            </a:r>
            <a:r>
              <a:rPr sz="2400" b="1" dirty="0" smtClean="0"/>
              <a:t> </a:t>
            </a:r>
            <a:r>
              <a:rPr sz="2400" b="1" dirty="0" err="1" smtClean="0"/>
              <a:t>realitas</a:t>
            </a:r>
            <a:r>
              <a:rPr sz="2400" b="1" dirty="0" smtClean="0"/>
              <a:t> </a:t>
            </a:r>
            <a:r>
              <a:rPr sz="2400" b="1" dirty="0" err="1" smtClean="0"/>
              <a:t>dasar</a:t>
            </a:r>
            <a:r>
              <a:rPr sz="2400" b="1" dirty="0" smtClean="0"/>
              <a:t> </a:t>
            </a:r>
            <a:r>
              <a:rPr sz="2400" b="1" dirty="0" err="1" smtClean="0"/>
              <a:t>dari</a:t>
            </a:r>
            <a:r>
              <a:rPr sz="2400" b="1" dirty="0" smtClean="0"/>
              <a:t> </a:t>
            </a:r>
            <a:r>
              <a:rPr sz="2400" b="1" dirty="0" err="1" smtClean="0"/>
              <a:t>elemen-elemen</a:t>
            </a:r>
            <a:r>
              <a:rPr sz="2400" b="1" dirty="0" smtClean="0"/>
              <a:t> </a:t>
            </a:r>
            <a:r>
              <a:rPr sz="2400" b="1" dirty="0" err="1" smtClean="0"/>
              <a:t>dalam</a:t>
            </a:r>
            <a:r>
              <a:rPr sz="2400" b="1" dirty="0" smtClean="0"/>
              <a:t> </a:t>
            </a:r>
            <a:r>
              <a:rPr sz="2400" b="1" dirty="0" err="1" smtClean="0"/>
              <a:t>manajemen</a:t>
            </a:r>
            <a:r>
              <a:rPr sz="2400" b="1" dirty="0" smtClean="0"/>
              <a:t>, </a:t>
            </a:r>
            <a:r>
              <a:rPr sz="2400" b="1" dirty="0" err="1" smtClean="0"/>
              <a:t>termasuk</a:t>
            </a:r>
            <a:r>
              <a:rPr sz="2400" b="1" dirty="0" smtClean="0"/>
              <a:t> </a:t>
            </a:r>
            <a:r>
              <a:rPr sz="2400" b="1" dirty="0" err="1" smtClean="0"/>
              <a:t>organisasi</a:t>
            </a:r>
            <a:r>
              <a:rPr sz="2400" b="1" dirty="0" smtClean="0"/>
              <a:t>, proses, </a:t>
            </a:r>
            <a:r>
              <a:rPr sz="2400" b="1" dirty="0" err="1" smtClean="0"/>
              <a:t>sumber</a:t>
            </a:r>
            <a:r>
              <a:rPr sz="2400" b="1" dirty="0" smtClean="0"/>
              <a:t> </a:t>
            </a:r>
            <a:r>
              <a:rPr sz="2400" b="1" dirty="0" err="1" smtClean="0"/>
              <a:t>daya</a:t>
            </a:r>
            <a:r>
              <a:rPr sz="2400" b="1" dirty="0" smtClean="0"/>
              <a:t>, </a:t>
            </a:r>
            <a:r>
              <a:rPr sz="2400" b="1" dirty="0" err="1" smtClean="0"/>
              <a:t>dan</a:t>
            </a:r>
            <a:r>
              <a:rPr sz="2400" b="1" dirty="0" smtClean="0"/>
              <a:t> </a:t>
            </a:r>
            <a:r>
              <a:rPr sz="2400" b="1" dirty="0" err="1" smtClean="0"/>
              <a:t>hubungan</a:t>
            </a:r>
            <a:r>
              <a:rPr sz="2400" b="1" dirty="0" smtClean="0"/>
              <a:t> </a:t>
            </a:r>
            <a:r>
              <a:rPr sz="2400" b="1" dirty="0" err="1" smtClean="0"/>
              <a:t>antarindividu</a:t>
            </a:r>
            <a:r>
              <a:rPr sz="2400" b="1" dirty="0" smtClean="0"/>
              <a:t>.</a:t>
            </a:r>
            <a:r>
              <a:rPr lang="en-US" sz="2400" dirty="0" smtClean="0"/>
              <a:t> </a:t>
            </a:r>
            <a:r>
              <a:rPr lang="en-ID" sz="2400" dirty="0" err="1"/>
              <a:t>Ontologi</a:t>
            </a:r>
            <a:r>
              <a:rPr lang="en-ID" sz="2400" dirty="0"/>
              <a:t> </a:t>
            </a:r>
            <a:r>
              <a:rPr lang="en-ID" sz="2400" dirty="0" err="1"/>
              <a:t>berkaitan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pemahaman</a:t>
            </a:r>
            <a:r>
              <a:rPr lang="en-ID" sz="2400" dirty="0"/>
              <a:t> </a:t>
            </a:r>
            <a:r>
              <a:rPr lang="en-ID" sz="2400" dirty="0" err="1"/>
              <a:t>tentang</a:t>
            </a:r>
            <a:r>
              <a:rPr lang="en-ID" sz="2400" dirty="0"/>
              <a:t> </a:t>
            </a:r>
            <a:r>
              <a:rPr lang="en-ID" sz="2400" dirty="0" err="1"/>
              <a:t>objek-objek</a:t>
            </a:r>
            <a:r>
              <a:rPr lang="en-ID" sz="2400" dirty="0"/>
              <a:t> yang </a:t>
            </a:r>
            <a:r>
              <a:rPr lang="en-ID" sz="2400" dirty="0" err="1"/>
              <a:t>ada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manajemen</a:t>
            </a:r>
            <a:r>
              <a:rPr lang="en-ID" sz="2400" dirty="0"/>
              <a:t>, </a:t>
            </a:r>
            <a:r>
              <a:rPr lang="en-ID" sz="2400" dirty="0" err="1"/>
              <a:t>hubungan</a:t>
            </a:r>
            <a:r>
              <a:rPr lang="en-ID" sz="2400" dirty="0"/>
              <a:t> </a:t>
            </a:r>
            <a:r>
              <a:rPr lang="en-ID" sz="2400" dirty="0" err="1"/>
              <a:t>antara</a:t>
            </a:r>
            <a:r>
              <a:rPr lang="en-ID" sz="2400" dirty="0"/>
              <a:t> </a:t>
            </a:r>
            <a:r>
              <a:rPr lang="en-ID" sz="2400" dirty="0" err="1"/>
              <a:t>mereka</a:t>
            </a:r>
            <a:r>
              <a:rPr lang="en-ID" sz="2400" dirty="0"/>
              <a:t>, </a:t>
            </a:r>
            <a:r>
              <a:rPr lang="en-ID" sz="2400" dirty="0" err="1"/>
              <a:t>serta</a:t>
            </a:r>
            <a:r>
              <a:rPr lang="en-ID" sz="2400" dirty="0"/>
              <a:t> </a:t>
            </a:r>
            <a:r>
              <a:rPr lang="en-ID" sz="2400" dirty="0" err="1"/>
              <a:t>struktur</a:t>
            </a:r>
            <a:r>
              <a:rPr lang="en-ID" sz="2400" dirty="0"/>
              <a:t> </a:t>
            </a:r>
            <a:r>
              <a:rPr lang="en-ID" sz="2400" dirty="0" err="1"/>
              <a:t>dasar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kenyataan</a:t>
            </a:r>
            <a:r>
              <a:rPr lang="en-ID" sz="2400" dirty="0"/>
              <a:t> yang </a:t>
            </a:r>
            <a:r>
              <a:rPr lang="en-ID" sz="2400" dirty="0" err="1"/>
              <a:t>ada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organisasi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proses </a:t>
            </a:r>
            <a:r>
              <a:rPr lang="en-ID" sz="2400" dirty="0" err="1"/>
              <a:t>manajerial</a:t>
            </a:r>
            <a:r>
              <a:rPr lang="en-ID" sz="2400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282" y="324327"/>
            <a:ext cx="754138" cy="88233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66701" y="3802321"/>
            <a:ext cx="8036859" cy="3529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  <a:defRPr sz="1800">
                <a:solidFill>
                  <a:srgbClr val="000000"/>
                </a:solidFill>
              </a:defRPr>
            </a:pPr>
            <a:r>
              <a:rPr lang="en-US" sz="2400" dirty="0" err="1" smtClean="0">
                <a:solidFill>
                  <a:srgbClr val="000000"/>
                </a:solidFill>
              </a:rPr>
              <a:t>Ontologi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manajemen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mempelajari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realitas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dasar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dari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elemen-elemen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dalam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manajemen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termasuk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organisasi</a:t>
            </a:r>
            <a:r>
              <a:rPr lang="en-US" sz="2400" dirty="0" smtClean="0">
                <a:solidFill>
                  <a:srgbClr val="000000"/>
                </a:solidFill>
              </a:rPr>
              <a:t>, proses, </a:t>
            </a:r>
            <a:r>
              <a:rPr lang="en-US" sz="2400" dirty="0" err="1" smtClean="0">
                <a:solidFill>
                  <a:srgbClr val="000000"/>
                </a:solidFill>
              </a:rPr>
              <a:t>sumber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daya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dan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hubungan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antarindividu</a:t>
            </a:r>
            <a:r>
              <a:rPr lang="en-US" sz="2400" dirty="0" smtClean="0">
                <a:solidFill>
                  <a:srgbClr val="000000"/>
                </a:solidFill>
              </a:rPr>
              <a:t>. </a:t>
            </a:r>
            <a:r>
              <a:rPr lang="en-US" sz="2400" dirty="0" err="1" smtClean="0">
                <a:solidFill>
                  <a:srgbClr val="000000"/>
                </a:solidFill>
              </a:rPr>
              <a:t>Ini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membantu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kita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memahami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bagaimana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manajer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memandang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dunia</a:t>
            </a:r>
            <a:r>
              <a:rPr lang="en-US" sz="2400" dirty="0" smtClean="0">
                <a:solidFill>
                  <a:srgbClr val="000000"/>
                </a:solidFill>
              </a:rPr>
              <a:t> yang </a:t>
            </a:r>
            <a:r>
              <a:rPr lang="en-US" sz="2400" dirty="0" err="1" smtClean="0">
                <a:solidFill>
                  <a:srgbClr val="000000"/>
                </a:solidFill>
              </a:rPr>
              <a:t>mereka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kelola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bagaimana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keputusan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serta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strategi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dibuat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berdasarkan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realitas</a:t>
            </a:r>
            <a:r>
              <a:rPr lang="en-US" sz="2400" dirty="0" smtClean="0">
                <a:solidFill>
                  <a:srgbClr val="000000"/>
                </a:solidFill>
              </a:rPr>
              <a:t> yang </a:t>
            </a:r>
            <a:r>
              <a:rPr lang="en-US" sz="2400" dirty="0" err="1" smtClean="0">
                <a:solidFill>
                  <a:srgbClr val="000000"/>
                </a:solidFill>
              </a:rPr>
              <a:t>mereka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persepsikan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atau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pahami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4"/>
          <p:cNvSpPr/>
          <p:nvPr/>
        </p:nvSpPr>
        <p:spPr>
          <a:xfrm>
            <a:off x="5102432" y="4582196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 err="1"/>
              <a:t>Aspek-aspek</a:t>
            </a:r>
            <a:r>
              <a:rPr b="1" dirty="0"/>
              <a:t> </a:t>
            </a:r>
            <a:r>
              <a:rPr b="1" dirty="0" err="1"/>
              <a:t>Utama</a:t>
            </a:r>
            <a:r>
              <a:rPr b="1" dirty="0"/>
              <a:t> </a:t>
            </a:r>
            <a:r>
              <a:rPr b="1" dirty="0" err="1" smtClean="0"/>
              <a:t>dalam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b="1" dirty="0" smtClean="0"/>
              <a:t> </a:t>
            </a:r>
            <a:r>
              <a:rPr b="1" dirty="0" err="1"/>
              <a:t>Ontologi</a:t>
            </a:r>
            <a:r>
              <a:rPr b="1" dirty="0"/>
              <a:t> </a:t>
            </a:r>
            <a:r>
              <a:rPr b="1" dirty="0" err="1"/>
              <a:t>Manajemen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125" y="2108241"/>
            <a:ext cx="10972800" cy="4525963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lphaUcPeriod"/>
              <a:defRPr sz="1800">
                <a:solidFill>
                  <a:srgbClr val="000000"/>
                </a:solidFill>
              </a:defRPr>
            </a:pPr>
            <a:r>
              <a:rPr sz="2800" b="1" dirty="0" err="1" smtClean="0"/>
              <a:t>Entitas</a:t>
            </a:r>
            <a:r>
              <a:rPr sz="2800" b="1" dirty="0" smtClean="0"/>
              <a:t> </a:t>
            </a:r>
            <a:r>
              <a:rPr sz="2800" b="1" dirty="0"/>
              <a:t>yang Ada </a:t>
            </a:r>
            <a:r>
              <a:rPr sz="2800" b="1" dirty="0" err="1"/>
              <a:t>dalam</a:t>
            </a:r>
            <a:r>
              <a:rPr sz="2800" b="1" dirty="0"/>
              <a:t> </a:t>
            </a:r>
            <a:r>
              <a:rPr sz="2800" b="1" dirty="0" err="1"/>
              <a:t>Manajemen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Organisasi</a:t>
            </a:r>
            <a:r>
              <a:rPr sz="2800" dirty="0"/>
              <a:t> </a:t>
            </a:r>
            <a:r>
              <a:rPr sz="2800" dirty="0" err="1"/>
              <a:t>sebagai</a:t>
            </a:r>
            <a:r>
              <a:rPr sz="2800" dirty="0"/>
              <a:t> </a:t>
            </a:r>
            <a:r>
              <a:rPr sz="2800" dirty="0" err="1"/>
              <a:t>Entitas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Sumber</a:t>
            </a:r>
            <a:r>
              <a:rPr sz="2800" dirty="0"/>
              <a:t> </a:t>
            </a:r>
            <a:r>
              <a:rPr sz="2800" dirty="0" err="1"/>
              <a:t>Daya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Proses </a:t>
            </a:r>
            <a:r>
              <a:rPr sz="2800" dirty="0" err="1"/>
              <a:t>dan</a:t>
            </a:r>
            <a:r>
              <a:rPr sz="2800" dirty="0"/>
              <a:t> </a:t>
            </a:r>
            <a:r>
              <a:rPr sz="2800" dirty="0" err="1" smtClean="0"/>
              <a:t>Aktivitas</a:t>
            </a:r>
            <a:endParaRPr lang="en-US" sz="2800" dirty="0" smtClean="0"/>
          </a:p>
          <a:p>
            <a:pPr marL="514350" indent="-514350" algn="l">
              <a:buFont typeface="+mj-lt"/>
              <a:buAutoNum type="alphaUcPeriod"/>
              <a:defRPr sz="1800">
                <a:solidFill>
                  <a:srgbClr val="000000"/>
                </a:solidFill>
              </a:defRPr>
            </a:pPr>
            <a:endParaRPr lang="en-US" sz="2800" dirty="0"/>
          </a:p>
          <a:p>
            <a:pPr marL="514350" indent="-514350" algn="l">
              <a:buFont typeface="+mj-lt"/>
              <a:buAutoNum type="alphaUcPeriod"/>
              <a:defRPr sz="1800">
                <a:solidFill>
                  <a:srgbClr val="000000"/>
                </a:solidFill>
              </a:defRPr>
            </a:pPr>
            <a:r>
              <a:rPr sz="2800" b="1" dirty="0" err="1" smtClean="0"/>
              <a:t>Struktur</a:t>
            </a:r>
            <a:r>
              <a:rPr sz="2800" b="1" dirty="0" smtClean="0"/>
              <a:t> </a:t>
            </a:r>
            <a:r>
              <a:rPr sz="2800" b="1" dirty="0" err="1"/>
              <a:t>Realitas</a:t>
            </a:r>
            <a:r>
              <a:rPr sz="2800" b="1" dirty="0"/>
              <a:t> </a:t>
            </a:r>
            <a:r>
              <a:rPr sz="2800" b="1" dirty="0" err="1"/>
              <a:t>dalam</a:t>
            </a:r>
            <a:r>
              <a:rPr sz="2800" b="1" dirty="0"/>
              <a:t> </a:t>
            </a:r>
            <a:r>
              <a:rPr sz="2800" b="1" dirty="0" err="1"/>
              <a:t>Manajemen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Struktur</a:t>
            </a:r>
            <a:r>
              <a:rPr sz="2800" dirty="0"/>
              <a:t> Formal </a:t>
            </a:r>
            <a:r>
              <a:rPr sz="2800" dirty="0" err="1"/>
              <a:t>dan</a:t>
            </a:r>
            <a:r>
              <a:rPr sz="2800" dirty="0"/>
              <a:t> Informal</a:t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Peran</a:t>
            </a:r>
            <a:r>
              <a:rPr sz="2800" dirty="0"/>
              <a:t> </a:t>
            </a:r>
            <a:r>
              <a:rPr sz="2800" dirty="0" err="1"/>
              <a:t>Individu</a:t>
            </a:r>
            <a:r>
              <a:rPr sz="2800" dirty="0"/>
              <a:t> </a:t>
            </a:r>
            <a:r>
              <a:rPr sz="2800" dirty="0" err="1"/>
              <a:t>dan</a:t>
            </a:r>
            <a:r>
              <a:rPr sz="2800" dirty="0"/>
              <a:t> </a:t>
            </a:r>
            <a:r>
              <a:rPr sz="2800" dirty="0" err="1"/>
              <a:t>Kelompok</a:t>
            </a:r>
            <a:endParaRPr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282" y="324327"/>
            <a:ext cx="754138" cy="882338"/>
          </a:xfrm>
          <a:prstGeom prst="rect">
            <a:avLst/>
          </a:prstGeom>
        </p:spPr>
      </p:pic>
      <p:sp>
        <p:nvSpPr>
          <p:cNvPr id="8" name="Freeform 13"/>
          <p:cNvSpPr/>
          <p:nvPr/>
        </p:nvSpPr>
        <p:spPr>
          <a:xfrm>
            <a:off x="531424" y="0"/>
            <a:ext cx="2641147" cy="1981208"/>
          </a:xfrm>
          <a:custGeom>
            <a:avLst/>
            <a:gdLst/>
            <a:ahLst/>
            <a:cxnLst/>
            <a:rect l="l" t="t" r="r" b="b"/>
            <a:pathLst>
              <a:path w="1602651" h="1436839">
                <a:moveTo>
                  <a:pt x="0" y="0"/>
                </a:moveTo>
                <a:lnTo>
                  <a:pt x="1602651" y="0"/>
                </a:lnTo>
                <a:lnTo>
                  <a:pt x="1602651" y="1436839"/>
                </a:lnTo>
                <a:lnTo>
                  <a:pt x="0" y="14368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 l="-44108" r="-225649" b="-297478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4"/>
          <p:cNvSpPr/>
          <p:nvPr/>
        </p:nvSpPr>
        <p:spPr>
          <a:xfrm>
            <a:off x="5102432" y="4582196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 err="1"/>
              <a:t>Aspek-aspek</a:t>
            </a:r>
            <a:r>
              <a:rPr b="1" dirty="0"/>
              <a:t> </a:t>
            </a:r>
            <a:r>
              <a:rPr b="1" dirty="0" err="1"/>
              <a:t>Utama</a:t>
            </a:r>
            <a:r>
              <a:rPr b="1" dirty="0"/>
              <a:t> </a:t>
            </a:r>
            <a:r>
              <a:rPr b="1" dirty="0" err="1" smtClean="0"/>
              <a:t>dalam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b="1" dirty="0" smtClean="0"/>
              <a:t> </a:t>
            </a:r>
            <a:r>
              <a:rPr b="1" dirty="0" err="1"/>
              <a:t>Ontologi</a:t>
            </a:r>
            <a:r>
              <a:rPr b="1" dirty="0"/>
              <a:t> </a:t>
            </a:r>
            <a:r>
              <a:rPr b="1" dirty="0" err="1"/>
              <a:t>Manajemen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628776"/>
            <a:ext cx="109728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dirty="0" smtClean="0"/>
              <a:t>C. </a:t>
            </a:r>
            <a:r>
              <a:rPr lang="en-ID" sz="2400" b="1" dirty="0" err="1" smtClean="0"/>
              <a:t>Ontologi</a:t>
            </a:r>
            <a:r>
              <a:rPr lang="en-ID" sz="2400" b="1" dirty="0" smtClean="0"/>
              <a:t> </a:t>
            </a:r>
            <a:r>
              <a:rPr lang="en-ID" sz="2400" b="1" dirty="0" err="1"/>
              <a:t>Klasik</a:t>
            </a:r>
            <a:r>
              <a:rPr lang="en-ID" sz="2400" b="1" dirty="0"/>
              <a:t> vs. </a:t>
            </a:r>
            <a:r>
              <a:rPr lang="en-ID" sz="2400" b="1" dirty="0" err="1"/>
              <a:t>Ontologi</a:t>
            </a:r>
            <a:r>
              <a:rPr lang="en-ID" sz="2400" b="1" dirty="0"/>
              <a:t> </a:t>
            </a:r>
            <a:r>
              <a:rPr lang="en-ID" sz="2400" b="1" dirty="0" err="1"/>
              <a:t>Konstruktivis</a:t>
            </a:r>
            <a:r>
              <a:rPr lang="en-ID" sz="2400" b="1" dirty="0"/>
              <a:t> </a:t>
            </a:r>
            <a:r>
              <a:rPr lang="en-ID" sz="2400" b="1" dirty="0" err="1"/>
              <a:t>dalam</a:t>
            </a:r>
            <a:r>
              <a:rPr lang="en-ID" sz="2400" b="1" dirty="0"/>
              <a:t> </a:t>
            </a:r>
            <a:r>
              <a:rPr lang="en-ID" sz="2400" b="1" dirty="0" err="1" smtClean="0"/>
              <a:t>Manajemen</a:t>
            </a:r>
            <a:endParaRPr lang="en-ID" sz="2400" b="1" dirty="0"/>
          </a:p>
          <a:p>
            <a:pPr algn="just">
              <a:buFontTx/>
              <a:buChar char="-"/>
            </a:pPr>
            <a:r>
              <a:rPr lang="en-ID" sz="2400" dirty="0" err="1" smtClean="0"/>
              <a:t>Ontologi</a:t>
            </a:r>
            <a:r>
              <a:rPr lang="en-ID" sz="2400" dirty="0" smtClean="0"/>
              <a:t> </a:t>
            </a:r>
            <a:r>
              <a:rPr lang="en-ID" sz="2400" dirty="0" err="1"/>
              <a:t>Obyektif</a:t>
            </a:r>
            <a:r>
              <a:rPr lang="en-ID" sz="2400" dirty="0"/>
              <a:t> (</a:t>
            </a:r>
            <a:r>
              <a:rPr lang="en-ID" sz="2400" dirty="0" err="1" smtClean="0"/>
              <a:t>Klasik</a:t>
            </a:r>
            <a:r>
              <a:rPr lang="en-ID" sz="2400" dirty="0" smtClean="0"/>
              <a:t>/</a:t>
            </a:r>
            <a:r>
              <a:rPr lang="en-ID" sz="2400" dirty="0" err="1" smtClean="0"/>
              <a:t>Realistis</a:t>
            </a:r>
            <a:r>
              <a:rPr lang="en-ID" sz="2400" dirty="0" smtClean="0"/>
              <a:t>)</a:t>
            </a:r>
          </a:p>
          <a:p>
            <a:pPr algn="just">
              <a:buFontTx/>
              <a:buChar char="-"/>
            </a:pPr>
            <a:r>
              <a:rPr lang="en-ID" sz="2400" dirty="0" err="1" smtClean="0"/>
              <a:t>Ontologi</a:t>
            </a:r>
            <a:r>
              <a:rPr lang="en-ID" sz="2400" dirty="0" smtClean="0"/>
              <a:t> </a:t>
            </a:r>
            <a:r>
              <a:rPr lang="en-ID" sz="2400" dirty="0" err="1"/>
              <a:t>Subyektif</a:t>
            </a:r>
            <a:r>
              <a:rPr lang="en-ID" sz="2400" dirty="0"/>
              <a:t> (</a:t>
            </a:r>
            <a:r>
              <a:rPr lang="en-ID" sz="2400" dirty="0" err="1"/>
              <a:t>Konstruktivis</a:t>
            </a:r>
            <a:r>
              <a:rPr lang="en-ID" sz="2400" dirty="0" smtClean="0"/>
              <a:t>)</a:t>
            </a:r>
          </a:p>
          <a:p>
            <a:pPr marL="0" indent="0" algn="just">
              <a:buNone/>
            </a:pPr>
            <a:endParaRPr lang="en-US" sz="1400" dirty="0"/>
          </a:p>
          <a:p>
            <a:pPr marL="0" lvl="1" indent="0" algn="just">
              <a:buNone/>
              <a:defRPr sz="1800">
                <a:solidFill>
                  <a:srgbClr val="000000"/>
                </a:solidFill>
              </a:defRPr>
            </a:pPr>
            <a:r>
              <a:rPr lang="en-US" sz="2400" b="1" dirty="0" smtClean="0"/>
              <a:t>D. </a:t>
            </a:r>
            <a:r>
              <a:rPr lang="en-ID" sz="2400" b="1" dirty="0" err="1"/>
              <a:t>Ontologi</a:t>
            </a:r>
            <a:r>
              <a:rPr lang="en-ID" sz="2400" b="1" dirty="0"/>
              <a:t> </a:t>
            </a:r>
            <a:r>
              <a:rPr lang="en-ID" sz="2400" b="1" dirty="0" err="1"/>
              <a:t>dalam</a:t>
            </a:r>
            <a:r>
              <a:rPr lang="en-ID" sz="2400" b="1" dirty="0"/>
              <a:t> </a:t>
            </a:r>
            <a:r>
              <a:rPr lang="en-ID" sz="2400" b="1" dirty="0" err="1"/>
              <a:t>Pengambilan</a:t>
            </a:r>
            <a:r>
              <a:rPr lang="en-ID" sz="2400" b="1" dirty="0"/>
              <a:t> </a:t>
            </a:r>
            <a:r>
              <a:rPr lang="en-ID" sz="2400" b="1" dirty="0" err="1"/>
              <a:t>Keputusan</a:t>
            </a:r>
            <a:endParaRPr lang="en-US" sz="2400" b="1" dirty="0"/>
          </a:p>
          <a:p>
            <a:pPr lvl="1" algn="just"/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pengambilan</a:t>
            </a:r>
            <a:r>
              <a:rPr lang="en-ID" sz="2400" dirty="0"/>
              <a:t> </a:t>
            </a:r>
            <a:r>
              <a:rPr lang="en-ID" sz="2400" dirty="0" err="1"/>
              <a:t>keputusan</a:t>
            </a:r>
            <a:r>
              <a:rPr lang="en-ID" sz="2400" dirty="0"/>
              <a:t>, </a:t>
            </a:r>
            <a:r>
              <a:rPr lang="en-ID" sz="2400" dirty="0" err="1"/>
              <a:t>manajer</a:t>
            </a:r>
            <a:r>
              <a:rPr lang="en-ID" sz="2400" dirty="0"/>
              <a:t> </a:t>
            </a:r>
            <a:r>
              <a:rPr lang="en-ID" sz="2400" dirty="0" err="1"/>
              <a:t>sering</a:t>
            </a:r>
            <a:r>
              <a:rPr lang="en-ID" sz="2400" dirty="0"/>
              <a:t> </a:t>
            </a:r>
            <a:r>
              <a:rPr lang="en-ID" sz="2400" dirty="0" err="1"/>
              <a:t>harus</a:t>
            </a:r>
            <a:r>
              <a:rPr lang="en-ID" sz="2400" dirty="0"/>
              <a:t> </a:t>
            </a:r>
            <a:r>
              <a:rPr lang="en-ID" sz="2400" dirty="0" err="1"/>
              <a:t>mempertimbangkan</a:t>
            </a:r>
            <a:r>
              <a:rPr lang="en-ID" sz="2400" dirty="0"/>
              <a:t> </a:t>
            </a:r>
            <a:r>
              <a:rPr lang="en-ID" sz="2400" dirty="0" err="1"/>
              <a:t>entitas</a:t>
            </a:r>
            <a:r>
              <a:rPr lang="en-ID" sz="2400" dirty="0"/>
              <a:t> yang </a:t>
            </a:r>
            <a:r>
              <a:rPr lang="en-ID" sz="2400" dirty="0" err="1"/>
              <a:t>mereka</a:t>
            </a:r>
            <a:r>
              <a:rPr lang="en-ID" sz="2400" dirty="0"/>
              <a:t> </a:t>
            </a:r>
            <a:r>
              <a:rPr lang="en-ID" sz="2400" dirty="0" err="1"/>
              <a:t>anggap</a:t>
            </a:r>
            <a:r>
              <a:rPr lang="en-ID" sz="2400" dirty="0"/>
              <a:t> "</a:t>
            </a:r>
            <a:r>
              <a:rPr lang="en-ID" sz="2400" dirty="0" err="1"/>
              <a:t>nyata</a:t>
            </a:r>
            <a:r>
              <a:rPr lang="en-ID" sz="2400" dirty="0"/>
              <a:t>"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mempengaruhi</a:t>
            </a:r>
            <a:r>
              <a:rPr lang="en-ID" sz="2400" dirty="0"/>
              <a:t> </a:t>
            </a:r>
            <a:r>
              <a:rPr lang="en-ID" sz="2400" dirty="0" err="1"/>
              <a:t>keputusan</a:t>
            </a:r>
            <a:r>
              <a:rPr lang="en-ID" sz="2400" dirty="0"/>
              <a:t> </a:t>
            </a:r>
            <a:r>
              <a:rPr lang="en-ID" sz="2400" dirty="0" err="1"/>
              <a:t>mereka</a:t>
            </a:r>
            <a:r>
              <a:rPr lang="en-ID" sz="2400" dirty="0"/>
              <a:t>. </a:t>
            </a:r>
            <a:r>
              <a:rPr lang="en-ID" sz="2400" dirty="0" err="1"/>
              <a:t>Misalnya</a:t>
            </a:r>
            <a:r>
              <a:rPr lang="en-ID" sz="2400" dirty="0"/>
              <a:t>, </a:t>
            </a:r>
            <a:r>
              <a:rPr lang="en-ID" sz="2400" dirty="0" err="1"/>
              <a:t>apakah</a:t>
            </a:r>
            <a:r>
              <a:rPr lang="en-ID" sz="2400" dirty="0"/>
              <a:t> </a:t>
            </a:r>
            <a:r>
              <a:rPr lang="en-ID" sz="2400" dirty="0" err="1"/>
              <a:t>mereka</a:t>
            </a:r>
            <a:r>
              <a:rPr lang="en-ID" sz="2400" dirty="0"/>
              <a:t> </a:t>
            </a:r>
            <a:r>
              <a:rPr lang="en-ID" sz="2400" dirty="0" err="1"/>
              <a:t>memprioritaskan</a:t>
            </a:r>
            <a:r>
              <a:rPr lang="en-ID" sz="2400" dirty="0"/>
              <a:t> </a:t>
            </a:r>
            <a:r>
              <a:rPr lang="en-ID" sz="2400" dirty="0" err="1"/>
              <a:t>sumber</a:t>
            </a:r>
            <a:r>
              <a:rPr lang="en-ID" sz="2400" dirty="0"/>
              <a:t> </a:t>
            </a:r>
            <a:r>
              <a:rPr lang="en-ID" sz="2400" dirty="0" err="1"/>
              <a:t>daya</a:t>
            </a:r>
            <a:r>
              <a:rPr lang="en-ID" sz="2400" dirty="0"/>
              <a:t> </a:t>
            </a:r>
            <a:r>
              <a:rPr lang="en-ID" sz="2400" dirty="0" err="1"/>
              <a:t>manusia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finansial</a:t>
            </a:r>
            <a:r>
              <a:rPr lang="en-ID" sz="2400" dirty="0"/>
              <a:t>,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bagaimana</a:t>
            </a:r>
            <a:r>
              <a:rPr lang="en-ID" sz="2400" dirty="0"/>
              <a:t> </a:t>
            </a:r>
            <a:r>
              <a:rPr lang="en-ID" sz="2400" dirty="0" err="1"/>
              <a:t>mereka</a:t>
            </a:r>
            <a:r>
              <a:rPr lang="en-ID" sz="2400" dirty="0"/>
              <a:t> </a:t>
            </a:r>
            <a:r>
              <a:rPr lang="en-ID" sz="2400" dirty="0" err="1"/>
              <a:t>memahami</a:t>
            </a:r>
            <a:r>
              <a:rPr lang="en-ID" sz="2400" dirty="0"/>
              <a:t> </a:t>
            </a:r>
            <a:r>
              <a:rPr lang="en-ID" sz="2400" dirty="0" err="1"/>
              <a:t>realitas</a:t>
            </a:r>
            <a:r>
              <a:rPr lang="en-ID" sz="2400" dirty="0"/>
              <a:t> </a:t>
            </a:r>
            <a:r>
              <a:rPr lang="en-ID" sz="2400" dirty="0" err="1"/>
              <a:t>lingkungan</a:t>
            </a:r>
            <a:r>
              <a:rPr lang="en-ID" sz="2400" dirty="0"/>
              <a:t> </a:t>
            </a:r>
            <a:r>
              <a:rPr lang="en-ID" sz="2400" dirty="0" err="1"/>
              <a:t>bisnis</a:t>
            </a:r>
            <a:r>
              <a:rPr lang="en-ID" sz="2400" dirty="0"/>
              <a:t> yang </a:t>
            </a:r>
            <a:r>
              <a:rPr lang="en-ID" sz="2400" dirty="0" err="1"/>
              <a:t>selalu</a:t>
            </a:r>
            <a:r>
              <a:rPr lang="en-ID" sz="2400" dirty="0"/>
              <a:t> </a:t>
            </a:r>
            <a:r>
              <a:rPr lang="en-ID" sz="2400" dirty="0" err="1" smtClean="0"/>
              <a:t>berubah</a:t>
            </a:r>
            <a:r>
              <a:rPr lang="en-ID" sz="2400" dirty="0" smtClean="0"/>
              <a:t>.</a:t>
            </a:r>
            <a:endParaRPr lang="en-US" sz="2400" dirty="0"/>
          </a:p>
          <a:p>
            <a:pPr lvl="1" algn="just"/>
            <a:r>
              <a:rPr lang="en-ID" sz="2400" dirty="0" err="1" smtClean="0"/>
              <a:t>Ontologi</a:t>
            </a:r>
            <a:r>
              <a:rPr lang="en-ID" sz="2400" dirty="0" smtClean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manajemen</a:t>
            </a:r>
            <a:r>
              <a:rPr lang="en-ID" sz="2400" dirty="0"/>
              <a:t> </a:t>
            </a:r>
            <a:r>
              <a:rPr lang="en-ID" sz="2400" dirty="0" err="1"/>
              <a:t>juga</a:t>
            </a:r>
            <a:r>
              <a:rPr lang="en-ID" sz="2400" dirty="0"/>
              <a:t> </a:t>
            </a:r>
            <a:r>
              <a:rPr lang="en-ID" sz="2400" dirty="0" err="1"/>
              <a:t>membantu</a:t>
            </a:r>
            <a:r>
              <a:rPr lang="en-ID" sz="2400" dirty="0"/>
              <a:t> </a:t>
            </a:r>
            <a:r>
              <a:rPr lang="en-ID" sz="2400" dirty="0" err="1"/>
              <a:t>memahami</a:t>
            </a:r>
            <a:r>
              <a:rPr lang="en-ID" sz="2400" dirty="0"/>
              <a:t> </a:t>
            </a:r>
            <a:r>
              <a:rPr lang="en-ID" sz="2400" dirty="0" err="1"/>
              <a:t>bagaimana</a:t>
            </a:r>
            <a:r>
              <a:rPr lang="en-ID" sz="2400" dirty="0"/>
              <a:t> </a:t>
            </a:r>
            <a:r>
              <a:rPr lang="en-ID" sz="2400" dirty="0" err="1"/>
              <a:t>keputusan</a:t>
            </a:r>
            <a:r>
              <a:rPr lang="en-ID" sz="2400" dirty="0"/>
              <a:t> </a:t>
            </a:r>
            <a:r>
              <a:rPr lang="en-ID" sz="2400" dirty="0" err="1"/>
              <a:t>dibuat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menghadapi</a:t>
            </a:r>
            <a:r>
              <a:rPr lang="en-ID" sz="2400" dirty="0"/>
              <a:t> </a:t>
            </a:r>
            <a:r>
              <a:rPr lang="en-ID" sz="2400" dirty="0" err="1"/>
              <a:t>ketidakpastian</a:t>
            </a:r>
            <a:r>
              <a:rPr lang="en-ID" sz="2400" dirty="0"/>
              <a:t>. </a:t>
            </a:r>
            <a:r>
              <a:rPr lang="en-ID" sz="2400" dirty="0" err="1"/>
              <a:t>Apakah</a:t>
            </a:r>
            <a:r>
              <a:rPr lang="en-ID" sz="2400" dirty="0"/>
              <a:t> </a:t>
            </a:r>
            <a:r>
              <a:rPr lang="en-ID" sz="2400" dirty="0" err="1"/>
              <a:t>manajer</a:t>
            </a:r>
            <a:r>
              <a:rPr lang="en-ID" sz="2400" dirty="0"/>
              <a:t> </a:t>
            </a:r>
            <a:r>
              <a:rPr lang="en-ID" sz="2400" dirty="0" err="1"/>
              <a:t>membuat</a:t>
            </a:r>
            <a:r>
              <a:rPr lang="en-ID" sz="2400" dirty="0"/>
              <a:t> </a:t>
            </a:r>
            <a:r>
              <a:rPr lang="en-ID" sz="2400" dirty="0" err="1"/>
              <a:t>keputusan</a:t>
            </a:r>
            <a:r>
              <a:rPr lang="en-ID" sz="2400" dirty="0"/>
              <a:t> </a:t>
            </a:r>
            <a:r>
              <a:rPr lang="en-ID" sz="2400" dirty="0" err="1"/>
              <a:t>berdasarkan</a:t>
            </a:r>
            <a:r>
              <a:rPr lang="en-ID" sz="2400" dirty="0"/>
              <a:t> </a:t>
            </a:r>
            <a:r>
              <a:rPr lang="en-ID" sz="2400" dirty="0" err="1"/>
              <a:t>fakta</a:t>
            </a:r>
            <a:r>
              <a:rPr lang="en-ID" sz="2400" dirty="0"/>
              <a:t> </a:t>
            </a:r>
            <a:r>
              <a:rPr lang="en-ID" sz="2400" dirty="0" err="1"/>
              <a:t>obyektif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interpretasi</a:t>
            </a:r>
            <a:r>
              <a:rPr lang="en-ID" sz="2400" dirty="0"/>
              <a:t> </a:t>
            </a:r>
            <a:r>
              <a:rPr lang="en-ID" sz="2400" dirty="0" err="1"/>
              <a:t>subyektif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situasi</a:t>
            </a:r>
            <a:r>
              <a:rPr lang="en-ID" sz="2400" dirty="0"/>
              <a:t>?</a:t>
            </a:r>
            <a:endParaRPr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282" y="324327"/>
            <a:ext cx="754138" cy="882338"/>
          </a:xfrm>
          <a:prstGeom prst="rect">
            <a:avLst/>
          </a:prstGeom>
        </p:spPr>
      </p:pic>
      <p:sp>
        <p:nvSpPr>
          <p:cNvPr id="8" name="Freeform 13"/>
          <p:cNvSpPr/>
          <p:nvPr/>
        </p:nvSpPr>
        <p:spPr>
          <a:xfrm>
            <a:off x="1175479" y="5116"/>
            <a:ext cx="1602651" cy="1436839"/>
          </a:xfrm>
          <a:custGeom>
            <a:avLst/>
            <a:gdLst/>
            <a:ahLst/>
            <a:cxnLst/>
            <a:rect l="l" t="t" r="r" b="b"/>
            <a:pathLst>
              <a:path w="1602651" h="1436839">
                <a:moveTo>
                  <a:pt x="0" y="0"/>
                </a:moveTo>
                <a:lnTo>
                  <a:pt x="1602651" y="0"/>
                </a:lnTo>
                <a:lnTo>
                  <a:pt x="1602651" y="1436839"/>
                </a:lnTo>
                <a:lnTo>
                  <a:pt x="0" y="14368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 l="-44108" r="-225649" b="-297478"/>
            </a:stretch>
          </a:blipFill>
        </p:spPr>
      </p:sp>
    </p:spTree>
    <p:extLst>
      <p:ext uri="{BB962C8B-B14F-4D97-AF65-F5344CB8AC3E}">
        <p14:creationId xmlns:p14="http://schemas.microsoft.com/office/powerpoint/2010/main" val="2046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4"/>
          <p:cNvSpPr/>
          <p:nvPr/>
        </p:nvSpPr>
        <p:spPr>
          <a:xfrm>
            <a:off x="5102432" y="4582196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 err="1"/>
              <a:t>Aspek-aspek</a:t>
            </a:r>
            <a:r>
              <a:rPr b="1" dirty="0"/>
              <a:t> </a:t>
            </a:r>
            <a:r>
              <a:rPr b="1" dirty="0" err="1"/>
              <a:t>Utama</a:t>
            </a:r>
            <a:r>
              <a:rPr b="1" dirty="0"/>
              <a:t> </a:t>
            </a:r>
            <a:r>
              <a:rPr b="1" dirty="0" err="1" smtClean="0"/>
              <a:t>dalam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b="1" dirty="0" smtClean="0"/>
              <a:t> </a:t>
            </a:r>
            <a:r>
              <a:rPr b="1" dirty="0" err="1"/>
              <a:t>Ontologi</a:t>
            </a:r>
            <a:r>
              <a:rPr b="1" dirty="0"/>
              <a:t> </a:t>
            </a:r>
            <a:r>
              <a:rPr b="1" dirty="0" err="1"/>
              <a:t>Manajemen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1743076"/>
            <a:ext cx="11449050" cy="4525963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D" b="1" dirty="0" smtClean="0"/>
              <a:t>F. </a:t>
            </a:r>
            <a:r>
              <a:rPr lang="en-ID" b="1" dirty="0" err="1" smtClean="0"/>
              <a:t>Hubungan</a:t>
            </a:r>
            <a:r>
              <a:rPr lang="en-ID" b="1" dirty="0" smtClean="0"/>
              <a:t> </a:t>
            </a:r>
            <a:r>
              <a:rPr lang="en-ID" b="1" dirty="0" err="1"/>
              <a:t>antara</a:t>
            </a:r>
            <a:r>
              <a:rPr lang="en-ID" b="1" dirty="0"/>
              <a:t> </a:t>
            </a:r>
            <a:r>
              <a:rPr lang="en-ID" b="1" dirty="0" err="1"/>
              <a:t>Realitas</a:t>
            </a:r>
            <a:r>
              <a:rPr lang="en-ID" b="1" dirty="0"/>
              <a:t> </a:t>
            </a:r>
            <a:r>
              <a:rPr lang="en-ID" b="1" dirty="0" err="1"/>
              <a:t>Organisasi</a:t>
            </a:r>
            <a:r>
              <a:rPr lang="en-ID" b="1" dirty="0"/>
              <a:t> </a:t>
            </a:r>
            <a:r>
              <a:rPr lang="en-ID" b="1" dirty="0" err="1"/>
              <a:t>dan</a:t>
            </a:r>
            <a:r>
              <a:rPr lang="en-ID" b="1" dirty="0"/>
              <a:t> </a:t>
            </a:r>
            <a:r>
              <a:rPr lang="en-ID" b="1" dirty="0" err="1"/>
              <a:t>Lingkungan</a:t>
            </a:r>
            <a:r>
              <a:rPr lang="en-ID" b="1" dirty="0"/>
              <a:t> </a:t>
            </a:r>
            <a:r>
              <a:rPr lang="en-ID" b="1" dirty="0" err="1"/>
              <a:t>Eksternal</a:t>
            </a:r>
            <a:endParaRPr lang="en-US" sz="2800" b="1" dirty="0"/>
          </a:p>
          <a:p>
            <a:pPr lvl="1" algn="just"/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: </a:t>
            </a:r>
            <a:r>
              <a:rPr lang="en-ID" dirty="0" err="1"/>
              <a:t>Ontologi</a:t>
            </a:r>
            <a:r>
              <a:rPr lang="en-ID" dirty="0"/>
              <a:t> </a:t>
            </a:r>
            <a:r>
              <a:rPr lang="en-ID" dirty="0" err="1"/>
              <a:t>manajemen</a:t>
            </a:r>
            <a:r>
              <a:rPr lang="en-ID" dirty="0"/>
              <a:t> </a:t>
            </a:r>
            <a:r>
              <a:rPr lang="en-ID" dirty="0" err="1"/>
              <a:t>juga</a:t>
            </a:r>
            <a:r>
              <a:rPr lang="en-ID" dirty="0"/>
              <a:t> </a:t>
            </a:r>
            <a:r>
              <a:rPr lang="en-ID" dirty="0" err="1"/>
              <a:t>mempertimbangkan</a:t>
            </a:r>
            <a:r>
              <a:rPr lang="en-ID" dirty="0"/>
              <a:t>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berinteraksi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b="1" dirty="0" err="1"/>
              <a:t>lingkungan</a:t>
            </a:r>
            <a:r>
              <a:rPr lang="en-ID" b="1" dirty="0"/>
              <a:t> </a:t>
            </a:r>
            <a:r>
              <a:rPr lang="en-ID" b="1" dirty="0" err="1"/>
              <a:t>eksternalnya</a:t>
            </a:r>
            <a:r>
              <a:rPr lang="en-ID" b="1" dirty="0"/>
              <a:t>, </a:t>
            </a:r>
            <a:r>
              <a:rPr lang="en-ID" b="1" dirty="0" err="1"/>
              <a:t>seperti</a:t>
            </a:r>
            <a:r>
              <a:rPr lang="en-ID" b="1" dirty="0"/>
              <a:t> </a:t>
            </a:r>
            <a:r>
              <a:rPr lang="en-ID" b="1" dirty="0" err="1"/>
              <a:t>pasar</a:t>
            </a:r>
            <a:r>
              <a:rPr lang="en-ID" b="1" dirty="0"/>
              <a:t>, </a:t>
            </a:r>
            <a:r>
              <a:rPr lang="en-ID" b="1" dirty="0" err="1"/>
              <a:t>pesaing</a:t>
            </a:r>
            <a:r>
              <a:rPr lang="en-ID" b="1" dirty="0"/>
              <a:t>, </a:t>
            </a:r>
            <a:r>
              <a:rPr lang="en-ID" b="1" dirty="0" err="1"/>
              <a:t>dan</a:t>
            </a:r>
            <a:r>
              <a:rPr lang="en-ID" b="1" dirty="0"/>
              <a:t> </a:t>
            </a:r>
            <a:r>
              <a:rPr lang="en-ID" b="1" dirty="0" err="1"/>
              <a:t>peraturan</a:t>
            </a:r>
            <a:r>
              <a:rPr lang="en-ID" b="1" dirty="0"/>
              <a:t> </a:t>
            </a:r>
            <a:r>
              <a:rPr lang="en-ID" b="1" dirty="0" err="1"/>
              <a:t>pemerintah</a:t>
            </a:r>
            <a:r>
              <a:rPr lang="en-ID" b="1" dirty="0"/>
              <a:t>.</a:t>
            </a:r>
            <a:r>
              <a:rPr lang="en-ID" dirty="0"/>
              <a:t>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dianggap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sesuatu</a:t>
            </a:r>
            <a:r>
              <a:rPr lang="en-ID" dirty="0"/>
              <a:t> yang "</a:t>
            </a:r>
            <a:r>
              <a:rPr lang="en-ID" dirty="0" err="1"/>
              <a:t>nyata</a:t>
            </a:r>
            <a:r>
              <a:rPr lang="en-ID" dirty="0"/>
              <a:t>"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diprediksi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konstruksi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perspektif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?</a:t>
            </a:r>
            <a:endParaRPr lang="en-US" sz="2400" dirty="0"/>
          </a:p>
          <a:p>
            <a:pPr lvl="1" algn="just"/>
            <a:r>
              <a:rPr lang="en-ID" b="1" dirty="0" err="1"/>
              <a:t>Perubahan</a:t>
            </a:r>
            <a:r>
              <a:rPr lang="en-ID" b="1" dirty="0"/>
              <a:t> </a:t>
            </a:r>
            <a:r>
              <a:rPr lang="en-ID" b="1" dirty="0" err="1"/>
              <a:t>dan</a:t>
            </a:r>
            <a:r>
              <a:rPr lang="en-ID" b="1" dirty="0"/>
              <a:t> </a:t>
            </a:r>
            <a:r>
              <a:rPr lang="en-ID" b="1" dirty="0" err="1"/>
              <a:t>Ketidakpastian</a:t>
            </a:r>
            <a:r>
              <a:rPr lang="en-ID" b="1" dirty="0"/>
              <a:t>: </a:t>
            </a:r>
            <a:r>
              <a:rPr lang="en-ID" dirty="0" err="1"/>
              <a:t>Ontologi</a:t>
            </a:r>
            <a:r>
              <a:rPr lang="en-ID" dirty="0"/>
              <a:t> </a:t>
            </a:r>
            <a:r>
              <a:rPr lang="en-ID" dirty="0" err="1"/>
              <a:t>manajemen</a:t>
            </a:r>
            <a:r>
              <a:rPr lang="en-ID" dirty="0"/>
              <a:t> </a:t>
            </a:r>
            <a:r>
              <a:rPr lang="en-ID" dirty="0" err="1"/>
              <a:t>juga</a:t>
            </a:r>
            <a:r>
              <a:rPr lang="en-ID" dirty="0"/>
              <a:t> </a:t>
            </a:r>
            <a:r>
              <a:rPr lang="en-ID" dirty="0" err="1"/>
              <a:t>berfokus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sifat</a:t>
            </a:r>
            <a:r>
              <a:rPr lang="en-ID" dirty="0"/>
              <a:t> </a:t>
            </a:r>
            <a:r>
              <a:rPr lang="en-ID" dirty="0" err="1"/>
              <a:t>realitas</a:t>
            </a:r>
            <a:r>
              <a:rPr lang="en-ID" dirty="0"/>
              <a:t> yang </a:t>
            </a:r>
            <a:r>
              <a:rPr lang="en-ID" dirty="0" err="1"/>
              <a:t>berubah</a:t>
            </a:r>
            <a:r>
              <a:rPr lang="en-ID" dirty="0"/>
              <a:t>, </a:t>
            </a:r>
            <a:r>
              <a:rPr lang="en-ID" dirty="0" err="1"/>
              <a:t>terutama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bisnis</a:t>
            </a:r>
            <a:r>
              <a:rPr lang="en-ID" dirty="0"/>
              <a:t> yang </a:t>
            </a:r>
            <a:r>
              <a:rPr lang="en-ID" dirty="0" err="1"/>
              <a:t>dinamis</a:t>
            </a:r>
            <a:r>
              <a:rPr lang="en-ID" dirty="0"/>
              <a:t>.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menavigasi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ketidakpastian</a:t>
            </a:r>
            <a:r>
              <a:rPr lang="en-ID" dirty="0"/>
              <a:t>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282" y="324327"/>
            <a:ext cx="754138" cy="882338"/>
          </a:xfrm>
          <a:prstGeom prst="rect">
            <a:avLst/>
          </a:prstGeom>
        </p:spPr>
      </p:pic>
      <p:sp>
        <p:nvSpPr>
          <p:cNvPr id="8" name="Freeform 13"/>
          <p:cNvSpPr/>
          <p:nvPr/>
        </p:nvSpPr>
        <p:spPr>
          <a:xfrm>
            <a:off x="1094483" y="-19201"/>
            <a:ext cx="1602651" cy="1436839"/>
          </a:xfrm>
          <a:custGeom>
            <a:avLst/>
            <a:gdLst/>
            <a:ahLst/>
            <a:cxnLst/>
            <a:rect l="l" t="t" r="r" b="b"/>
            <a:pathLst>
              <a:path w="1602651" h="1436839">
                <a:moveTo>
                  <a:pt x="0" y="0"/>
                </a:moveTo>
                <a:lnTo>
                  <a:pt x="1602651" y="0"/>
                </a:lnTo>
                <a:lnTo>
                  <a:pt x="1602651" y="1436839"/>
                </a:lnTo>
                <a:lnTo>
                  <a:pt x="0" y="14368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 l="-44108" r="-225649" b="-297478"/>
            </a:stretch>
          </a:blipFill>
        </p:spPr>
      </p:sp>
    </p:spTree>
    <p:extLst>
      <p:ext uri="{BB962C8B-B14F-4D97-AF65-F5344CB8AC3E}">
        <p14:creationId xmlns:p14="http://schemas.microsoft.com/office/powerpoint/2010/main" val="173580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4"/>
          <p:cNvSpPr/>
          <p:nvPr/>
        </p:nvSpPr>
        <p:spPr>
          <a:xfrm>
            <a:off x="5102432" y="4582196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 err="1"/>
              <a:t>Aspek-aspek</a:t>
            </a:r>
            <a:r>
              <a:rPr b="1" dirty="0"/>
              <a:t> </a:t>
            </a:r>
            <a:r>
              <a:rPr b="1" dirty="0" err="1"/>
              <a:t>Utama</a:t>
            </a:r>
            <a:r>
              <a:rPr b="1" dirty="0"/>
              <a:t> </a:t>
            </a:r>
            <a:r>
              <a:rPr b="1" dirty="0" err="1" smtClean="0"/>
              <a:t>dalam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b="1" dirty="0" smtClean="0"/>
              <a:t> </a:t>
            </a:r>
            <a:r>
              <a:rPr b="1" dirty="0" err="1"/>
              <a:t>Ontologi</a:t>
            </a:r>
            <a:r>
              <a:rPr b="1" dirty="0"/>
              <a:t> </a:t>
            </a:r>
            <a:r>
              <a:rPr b="1" dirty="0" err="1"/>
              <a:t>Manajemen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1743076"/>
            <a:ext cx="11449050" cy="4525963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D" b="1" dirty="0" smtClean="0"/>
              <a:t>G. </a:t>
            </a:r>
            <a:r>
              <a:rPr lang="en-ID" b="1" dirty="0" err="1" smtClean="0"/>
              <a:t>Entitas</a:t>
            </a:r>
            <a:r>
              <a:rPr lang="en-ID" b="1" dirty="0" smtClean="0"/>
              <a:t> </a:t>
            </a:r>
            <a:r>
              <a:rPr lang="en-ID" b="1" dirty="0" err="1"/>
              <a:t>Relasional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Manajemen</a:t>
            </a:r>
            <a:endParaRPr lang="en-US" sz="2800" b="1" dirty="0"/>
          </a:p>
          <a:p>
            <a:pPr lvl="1" algn="just"/>
            <a:r>
              <a:rPr lang="en-ID" dirty="0" err="1"/>
              <a:t>Relasi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Karyawan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: 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kajian</a:t>
            </a:r>
            <a:r>
              <a:rPr lang="en-ID" dirty="0"/>
              <a:t> </a:t>
            </a:r>
            <a:r>
              <a:rPr lang="en-ID" dirty="0" err="1"/>
              <a:t>ontologis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manajemen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.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hanyalah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entitas</a:t>
            </a:r>
            <a:r>
              <a:rPr lang="en-ID" dirty="0"/>
              <a:t> </a:t>
            </a:r>
            <a:r>
              <a:rPr lang="en-ID" dirty="0" err="1"/>
              <a:t>otonom</a:t>
            </a:r>
            <a:r>
              <a:rPr lang="en-ID" dirty="0"/>
              <a:t> yang </a:t>
            </a:r>
            <a:r>
              <a:rPr lang="en-ID" dirty="0" err="1"/>
              <a:t>berinteraksi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unik</a:t>
            </a:r>
            <a:r>
              <a:rPr lang="en-ID" dirty="0"/>
              <a:t>?</a:t>
            </a:r>
            <a:endParaRPr lang="en-US" sz="2400" dirty="0"/>
          </a:p>
          <a:p>
            <a:pPr lvl="1" algn="just"/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Pengikut</a:t>
            </a:r>
            <a:r>
              <a:rPr lang="en-ID" dirty="0"/>
              <a:t>: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pengikut</a:t>
            </a:r>
            <a:r>
              <a:rPr lang="en-ID" dirty="0"/>
              <a:t> </a:t>
            </a:r>
            <a:r>
              <a:rPr lang="en-ID" dirty="0" err="1"/>
              <a:t>juga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realitas</a:t>
            </a:r>
            <a:r>
              <a:rPr lang="en-ID" dirty="0"/>
              <a:t> </a:t>
            </a:r>
            <a:r>
              <a:rPr lang="en-ID" dirty="0" err="1"/>
              <a:t>manajemen</a:t>
            </a:r>
            <a:r>
              <a:rPr lang="en-ID" dirty="0"/>
              <a:t> yang </a:t>
            </a:r>
            <a:r>
              <a:rPr lang="en-ID" dirty="0" err="1"/>
              <a:t>dikaji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ontologis</a:t>
            </a:r>
            <a:r>
              <a:rPr lang="en-ID" dirty="0"/>
              <a:t>.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sesuatu</a:t>
            </a:r>
            <a:r>
              <a:rPr lang="en-ID" dirty="0"/>
              <a:t> yang </a:t>
            </a:r>
            <a:r>
              <a:rPr lang="en-ID" dirty="0" err="1"/>
              <a:t>inheren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muncul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yang </a:t>
            </a:r>
            <a:r>
              <a:rPr lang="en-ID" dirty="0" err="1"/>
              <a:t>dibangun</a:t>
            </a:r>
            <a:r>
              <a:rPr lang="en-ID" dirty="0"/>
              <a:t> 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282" y="324327"/>
            <a:ext cx="754138" cy="882338"/>
          </a:xfrm>
          <a:prstGeom prst="rect">
            <a:avLst/>
          </a:prstGeom>
        </p:spPr>
      </p:pic>
      <p:sp>
        <p:nvSpPr>
          <p:cNvPr id="8" name="Freeform 13"/>
          <p:cNvSpPr/>
          <p:nvPr/>
        </p:nvSpPr>
        <p:spPr>
          <a:xfrm>
            <a:off x="1000550" y="127718"/>
            <a:ext cx="1602651" cy="1436839"/>
          </a:xfrm>
          <a:custGeom>
            <a:avLst/>
            <a:gdLst/>
            <a:ahLst/>
            <a:cxnLst/>
            <a:rect l="l" t="t" r="r" b="b"/>
            <a:pathLst>
              <a:path w="1602651" h="1436839">
                <a:moveTo>
                  <a:pt x="0" y="0"/>
                </a:moveTo>
                <a:lnTo>
                  <a:pt x="1602651" y="0"/>
                </a:lnTo>
                <a:lnTo>
                  <a:pt x="1602651" y="1436839"/>
                </a:lnTo>
                <a:lnTo>
                  <a:pt x="0" y="14368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 l="-44108" r="-225649" b="-297478"/>
            </a:stretch>
          </a:blipFill>
        </p:spPr>
      </p:sp>
    </p:spTree>
    <p:extLst>
      <p:ext uri="{BB962C8B-B14F-4D97-AF65-F5344CB8AC3E}">
        <p14:creationId xmlns:p14="http://schemas.microsoft.com/office/powerpoint/2010/main" val="77517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4"/>
          <p:cNvSpPr/>
          <p:nvPr/>
        </p:nvSpPr>
        <p:spPr>
          <a:xfrm>
            <a:off x="5102432" y="4582196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665"/>
            <a:ext cx="10972800" cy="1143000"/>
          </a:xfrm>
        </p:spPr>
        <p:txBody>
          <a:bodyPr>
            <a:normAutofit fontScale="90000"/>
          </a:bodyPr>
          <a:lstStyle/>
          <a:p>
            <a:r>
              <a:rPr b="1" dirty="0" err="1"/>
              <a:t>Aspek-aspek</a:t>
            </a:r>
            <a:r>
              <a:rPr b="1" dirty="0"/>
              <a:t> </a:t>
            </a:r>
            <a:r>
              <a:rPr b="1" dirty="0" err="1"/>
              <a:t>Utama</a:t>
            </a:r>
            <a:r>
              <a:rPr b="1" dirty="0"/>
              <a:t> </a:t>
            </a:r>
            <a:r>
              <a:rPr b="1" dirty="0" err="1" smtClean="0"/>
              <a:t>dalam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b="1" dirty="0" smtClean="0"/>
              <a:t> </a:t>
            </a:r>
            <a:r>
              <a:rPr b="1" dirty="0" err="1"/>
              <a:t>Ontologi</a:t>
            </a:r>
            <a:r>
              <a:rPr b="1" dirty="0"/>
              <a:t> </a:t>
            </a:r>
            <a:r>
              <a:rPr b="1" dirty="0" err="1"/>
              <a:t>Manajemen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1590676"/>
            <a:ext cx="11449050" cy="4525963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D" b="1" dirty="0" smtClean="0"/>
              <a:t>H. </a:t>
            </a:r>
            <a:r>
              <a:rPr lang="en-ID" b="1" dirty="0" err="1" smtClean="0"/>
              <a:t>Pertanyaan</a:t>
            </a:r>
            <a:r>
              <a:rPr lang="en-ID" b="1" dirty="0" smtClean="0"/>
              <a:t> </a:t>
            </a:r>
            <a:r>
              <a:rPr lang="en-ID" b="1" dirty="0" err="1"/>
              <a:t>Ontologis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 smtClean="0"/>
              <a:t>Manajemen</a:t>
            </a:r>
            <a:endParaRPr lang="en-US" b="1" dirty="0"/>
          </a:p>
          <a:p>
            <a:pPr lvl="0" algn="just"/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sebenarnya</a:t>
            </a:r>
            <a:r>
              <a:rPr lang="en-ID" dirty="0"/>
              <a:t> "</a:t>
            </a:r>
            <a:r>
              <a:rPr lang="en-ID" dirty="0" err="1"/>
              <a:t>ada</a:t>
            </a:r>
            <a:r>
              <a:rPr lang="en-ID" dirty="0"/>
              <a:t>"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manajemen</a:t>
            </a:r>
            <a:r>
              <a:rPr lang="en-ID" dirty="0"/>
              <a:t>? </a:t>
            </a:r>
            <a:r>
              <a:rPr lang="en-ID" dirty="0" err="1"/>
              <a:t>Apakah</a:t>
            </a:r>
            <a:r>
              <a:rPr lang="en-ID" dirty="0"/>
              <a:t> proses, </a:t>
            </a:r>
            <a:r>
              <a:rPr lang="en-ID" dirty="0" err="1"/>
              <a:t>struktur</a:t>
            </a:r>
            <a:r>
              <a:rPr lang="en-ID" dirty="0"/>
              <a:t>,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nyata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konsep</a:t>
            </a:r>
            <a:r>
              <a:rPr lang="en-ID" dirty="0"/>
              <a:t> yang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dunia</a:t>
            </a:r>
            <a:r>
              <a:rPr lang="en-ID" dirty="0"/>
              <a:t> </a:t>
            </a:r>
            <a:r>
              <a:rPr lang="en-ID" dirty="0" err="1"/>
              <a:t>manajerial</a:t>
            </a:r>
            <a:r>
              <a:rPr lang="en-ID" dirty="0"/>
              <a:t>?</a:t>
            </a:r>
            <a:endParaRPr lang="en-US" dirty="0"/>
          </a:p>
          <a:p>
            <a:pPr lvl="0" algn="just"/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?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membentuk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membentuk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?</a:t>
            </a:r>
            <a:endParaRPr lang="en-US" dirty="0"/>
          </a:p>
          <a:p>
            <a:pPr lvl="0" algn="just"/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interaksi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lingkungannya</a:t>
            </a:r>
            <a:r>
              <a:rPr lang="en-ID" dirty="0"/>
              <a:t>?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eksternal</a:t>
            </a:r>
            <a:r>
              <a:rPr lang="en-ID" dirty="0"/>
              <a:t> "</a:t>
            </a:r>
            <a:r>
              <a:rPr lang="en-ID" dirty="0" err="1"/>
              <a:t>ada</a:t>
            </a:r>
            <a:r>
              <a:rPr lang="en-ID" dirty="0"/>
              <a:t>"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objektif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dipersepsikan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diciptakan</a:t>
            </a:r>
            <a:r>
              <a:rPr lang="en-ID" dirty="0"/>
              <a:t> </a:t>
            </a:r>
            <a:r>
              <a:rPr lang="en-ID" dirty="0" err="1"/>
              <a:t>oleh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282" y="133827"/>
            <a:ext cx="754138" cy="882338"/>
          </a:xfrm>
          <a:prstGeom prst="rect">
            <a:avLst/>
          </a:prstGeom>
        </p:spPr>
      </p:pic>
      <p:sp>
        <p:nvSpPr>
          <p:cNvPr id="8" name="Freeform 13"/>
          <p:cNvSpPr/>
          <p:nvPr/>
        </p:nvSpPr>
        <p:spPr>
          <a:xfrm>
            <a:off x="1509434" y="0"/>
            <a:ext cx="1602651" cy="1436839"/>
          </a:xfrm>
          <a:custGeom>
            <a:avLst/>
            <a:gdLst/>
            <a:ahLst/>
            <a:cxnLst/>
            <a:rect l="l" t="t" r="r" b="b"/>
            <a:pathLst>
              <a:path w="1602651" h="1436839">
                <a:moveTo>
                  <a:pt x="0" y="0"/>
                </a:moveTo>
                <a:lnTo>
                  <a:pt x="1602651" y="0"/>
                </a:lnTo>
                <a:lnTo>
                  <a:pt x="1602651" y="1436839"/>
                </a:lnTo>
                <a:lnTo>
                  <a:pt x="0" y="14368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 l="-44108" r="-225649" b="-297478"/>
            </a:stretch>
          </a:blipFill>
        </p:spPr>
      </p:sp>
    </p:spTree>
    <p:extLst>
      <p:ext uri="{BB962C8B-B14F-4D97-AF65-F5344CB8AC3E}">
        <p14:creationId xmlns:p14="http://schemas.microsoft.com/office/powerpoint/2010/main" val="142907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5021"/>
            <a:ext cx="10972800" cy="1143000"/>
          </a:xfrm>
        </p:spPr>
        <p:txBody>
          <a:bodyPr/>
          <a:lstStyle/>
          <a:p>
            <a:r>
              <a:rPr lang="en-US" b="1" dirty="0" err="1"/>
              <a:t>Apa</a:t>
            </a:r>
            <a:r>
              <a:rPr lang="en-US" b="1" dirty="0"/>
              <a:t> </a:t>
            </a:r>
            <a:r>
              <a:rPr lang="en-US" b="1" dirty="0" err="1"/>
              <a:t>Itu</a:t>
            </a:r>
            <a:r>
              <a:rPr lang="en-US" b="1" dirty="0"/>
              <a:t> </a:t>
            </a:r>
            <a:r>
              <a:rPr lang="en-US" b="1" dirty="0" err="1"/>
              <a:t>Manajemen</a:t>
            </a:r>
            <a:r>
              <a:rPr lang="en-US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50207"/>
            <a:ext cx="10972800" cy="1085044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b="1" dirty="0" err="1" smtClean="0"/>
              <a:t>Definisi</a:t>
            </a:r>
            <a:r>
              <a:rPr b="1" dirty="0" smtClean="0"/>
              <a:t> </a:t>
            </a:r>
            <a:r>
              <a:rPr b="1" dirty="0" err="1"/>
              <a:t>umum</a:t>
            </a:r>
            <a:r>
              <a:rPr b="1" dirty="0"/>
              <a:t> </a:t>
            </a:r>
            <a:r>
              <a:rPr b="1" dirty="0" err="1"/>
              <a:t>manajemen</a:t>
            </a:r>
            <a:r>
              <a:rPr b="1" dirty="0"/>
              <a:t> </a:t>
            </a:r>
            <a:r>
              <a:rPr b="1" dirty="0" err="1"/>
              <a:t>sebagai</a:t>
            </a:r>
            <a:r>
              <a:rPr b="1" dirty="0"/>
              <a:t> proses </a:t>
            </a:r>
            <a:r>
              <a:rPr b="1" dirty="0" err="1"/>
              <a:t>mengatur</a:t>
            </a:r>
            <a:r>
              <a:rPr b="1" dirty="0"/>
              <a:t> </a:t>
            </a:r>
            <a:r>
              <a:rPr b="1" dirty="0" err="1"/>
              <a:t>dan</a:t>
            </a:r>
            <a:r>
              <a:rPr b="1" dirty="0"/>
              <a:t> </a:t>
            </a:r>
            <a:r>
              <a:rPr b="1" dirty="0" err="1"/>
              <a:t>mengelola</a:t>
            </a:r>
            <a:r>
              <a:rPr b="1" dirty="0"/>
              <a:t> </a:t>
            </a:r>
            <a:r>
              <a:rPr b="1" dirty="0" err="1"/>
              <a:t>sumber</a:t>
            </a:r>
            <a:r>
              <a:rPr b="1" dirty="0"/>
              <a:t> </a:t>
            </a:r>
            <a:r>
              <a:rPr b="1" dirty="0" err="1"/>
              <a:t>daya</a:t>
            </a:r>
            <a:r>
              <a:rPr b="1" dirty="0"/>
              <a:t> </a:t>
            </a:r>
            <a:r>
              <a:rPr b="1" dirty="0" err="1"/>
              <a:t>untuk</a:t>
            </a:r>
            <a:r>
              <a:rPr b="1" dirty="0"/>
              <a:t> </a:t>
            </a:r>
            <a:r>
              <a:rPr b="1" dirty="0" err="1"/>
              <a:t>mencapai</a:t>
            </a:r>
            <a:r>
              <a:rPr b="1" dirty="0"/>
              <a:t> </a:t>
            </a:r>
            <a:r>
              <a:rPr b="1" dirty="0" err="1"/>
              <a:t>tujuan</a:t>
            </a:r>
            <a:r>
              <a:rPr b="1" dirty="0"/>
              <a:t> </a:t>
            </a:r>
            <a:r>
              <a:rPr b="1" dirty="0" err="1"/>
              <a:t>tertentu</a:t>
            </a:r>
            <a:r>
              <a:rPr b="1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282" y="324327"/>
            <a:ext cx="754138" cy="882338"/>
          </a:xfrm>
          <a:prstGeom prst="rect">
            <a:avLst/>
          </a:prstGeom>
        </p:spPr>
      </p:pic>
      <p:sp>
        <p:nvSpPr>
          <p:cNvPr id="5" name="Freeform 14"/>
          <p:cNvSpPr/>
          <p:nvPr/>
        </p:nvSpPr>
        <p:spPr>
          <a:xfrm>
            <a:off x="-3482681" y="-210192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14"/>
          <p:cNvSpPr/>
          <p:nvPr/>
        </p:nvSpPr>
        <p:spPr>
          <a:xfrm>
            <a:off x="5102432" y="4582196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Oval 6"/>
          <p:cNvSpPr/>
          <p:nvPr/>
        </p:nvSpPr>
        <p:spPr>
          <a:xfrm rot="16200000">
            <a:off x="4117180" y="3649551"/>
            <a:ext cx="2921795" cy="2693196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5"/>
          <p:cNvSpPr/>
          <p:nvPr/>
        </p:nvSpPr>
        <p:spPr>
          <a:xfrm flipH="1">
            <a:off x="-1028254" y="1028699"/>
            <a:ext cx="13445886" cy="3916996"/>
          </a:xfrm>
          <a:custGeom>
            <a:avLst/>
            <a:gdLst/>
            <a:ahLst/>
            <a:cxnLst/>
            <a:rect l="l" t="t" r="r" b="b"/>
            <a:pathLst>
              <a:path w="12288615" h="3916996">
                <a:moveTo>
                  <a:pt x="12288615" y="0"/>
                </a:moveTo>
                <a:lnTo>
                  <a:pt x="0" y="0"/>
                </a:lnTo>
                <a:lnTo>
                  <a:pt x="0" y="3916996"/>
                </a:lnTo>
                <a:lnTo>
                  <a:pt x="12288615" y="3916996"/>
                </a:lnTo>
                <a:lnTo>
                  <a:pt x="122886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14"/>
          <p:cNvSpPr/>
          <p:nvPr/>
        </p:nvSpPr>
        <p:spPr>
          <a:xfrm>
            <a:off x="-3482681" y="-210192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14"/>
          <p:cNvSpPr/>
          <p:nvPr/>
        </p:nvSpPr>
        <p:spPr>
          <a:xfrm>
            <a:off x="5102432" y="4582196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1982"/>
            <a:ext cx="10972800" cy="1143000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Aksiologi</a:t>
            </a:r>
            <a:r>
              <a:rPr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Manajemen</a:t>
            </a:r>
            <a:endParaRPr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ID" sz="2800" dirty="0" err="1"/>
              <a:t>Aksiologi</a:t>
            </a:r>
            <a:r>
              <a:rPr lang="en-ID" sz="2800" dirty="0"/>
              <a:t> </a:t>
            </a:r>
            <a:r>
              <a:rPr lang="en-ID" sz="2800" dirty="0" err="1"/>
              <a:t>manajemen</a:t>
            </a:r>
            <a:r>
              <a:rPr lang="en-ID" sz="2800" dirty="0"/>
              <a:t> </a:t>
            </a:r>
            <a:r>
              <a:rPr lang="en-ID" sz="2800" dirty="0" err="1"/>
              <a:t>adalah</a:t>
            </a:r>
            <a:r>
              <a:rPr lang="en-ID" sz="2800" dirty="0"/>
              <a:t> </a:t>
            </a:r>
            <a:r>
              <a:rPr lang="en-ID" sz="2800" dirty="0" err="1"/>
              <a:t>cabang</a:t>
            </a:r>
            <a:r>
              <a:rPr lang="en-ID" sz="2800" dirty="0"/>
              <a:t> </a:t>
            </a:r>
            <a:r>
              <a:rPr lang="en-ID" sz="2800" dirty="0" err="1"/>
              <a:t>filsafat</a:t>
            </a:r>
            <a:r>
              <a:rPr lang="en-ID" sz="2800" dirty="0"/>
              <a:t> yang </a:t>
            </a:r>
            <a:r>
              <a:rPr lang="en-ID" sz="2800" dirty="0" err="1"/>
              <a:t>membahas</a:t>
            </a:r>
            <a:r>
              <a:rPr lang="en-ID" sz="2800" dirty="0"/>
              <a:t> </a:t>
            </a:r>
            <a:r>
              <a:rPr lang="en-ID" sz="2800" dirty="0" err="1"/>
              <a:t>nilai-nilai</a:t>
            </a:r>
            <a:r>
              <a:rPr lang="en-ID" sz="2800" dirty="0"/>
              <a:t> (values) yang </a:t>
            </a:r>
            <a:r>
              <a:rPr lang="en-ID" sz="2800" dirty="0" err="1"/>
              <a:t>mendasari</a:t>
            </a:r>
            <a:r>
              <a:rPr lang="en-ID" sz="2800" dirty="0"/>
              <a:t> </a:t>
            </a:r>
            <a:r>
              <a:rPr lang="en-ID" sz="2800" dirty="0" err="1"/>
              <a:t>praktik</a:t>
            </a:r>
            <a:r>
              <a:rPr lang="en-ID" sz="2800" dirty="0"/>
              <a:t> </a:t>
            </a:r>
            <a:r>
              <a:rPr lang="en-ID" sz="2800" dirty="0" err="1"/>
              <a:t>manajemen</a:t>
            </a:r>
            <a:r>
              <a:rPr lang="en-ID" sz="2800" dirty="0"/>
              <a:t>, </a:t>
            </a:r>
            <a:r>
              <a:rPr lang="en-ID" sz="2800" dirty="0" err="1"/>
              <a:t>serta</a:t>
            </a:r>
            <a:r>
              <a:rPr lang="en-ID" sz="2800" dirty="0"/>
              <a:t> </a:t>
            </a:r>
            <a:r>
              <a:rPr lang="en-ID" sz="2800" dirty="0" err="1"/>
              <a:t>tujuan</a:t>
            </a:r>
            <a:r>
              <a:rPr lang="en-ID" sz="2800" dirty="0"/>
              <a:t> </a:t>
            </a:r>
            <a:r>
              <a:rPr lang="en-ID" sz="2800" dirty="0" err="1"/>
              <a:t>etis</a:t>
            </a:r>
            <a:r>
              <a:rPr lang="en-ID" sz="2800" dirty="0"/>
              <a:t> </a:t>
            </a:r>
            <a:r>
              <a:rPr lang="en-ID" sz="2800" dirty="0" err="1"/>
              <a:t>dan</a:t>
            </a:r>
            <a:r>
              <a:rPr lang="en-ID" sz="2800" dirty="0"/>
              <a:t> moral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tindakan</a:t>
            </a:r>
            <a:r>
              <a:rPr lang="en-ID" sz="2800" dirty="0"/>
              <a:t> </a:t>
            </a:r>
            <a:r>
              <a:rPr lang="en-ID" sz="2800" dirty="0" err="1"/>
              <a:t>manajerial</a:t>
            </a:r>
            <a:r>
              <a:rPr lang="en-ID" sz="2800" dirty="0"/>
              <a:t>. </a:t>
            </a:r>
            <a:endParaRPr lang="en-ID" sz="2800" dirty="0" smtClean="0"/>
          </a:p>
          <a:p>
            <a:pPr marL="0" indent="0" algn="just">
              <a:buNone/>
            </a:pPr>
            <a:endParaRPr lang="en-ID" sz="1400" dirty="0"/>
          </a:p>
          <a:p>
            <a:pPr marL="0" indent="0" algn="just">
              <a:buNone/>
            </a:pPr>
            <a:r>
              <a:rPr lang="en-ID" sz="2800" dirty="0" err="1" smtClean="0"/>
              <a:t>Dalam</a:t>
            </a:r>
            <a:r>
              <a:rPr lang="en-ID" sz="2800" dirty="0" smtClean="0"/>
              <a:t> </a:t>
            </a:r>
            <a:r>
              <a:rPr lang="en-ID" sz="2800" dirty="0" err="1"/>
              <a:t>konteks</a:t>
            </a:r>
            <a:r>
              <a:rPr lang="en-ID" sz="2800" dirty="0"/>
              <a:t> </a:t>
            </a:r>
            <a:r>
              <a:rPr lang="en-ID" sz="2800" dirty="0" err="1"/>
              <a:t>manajemen</a:t>
            </a:r>
            <a:r>
              <a:rPr lang="en-ID" sz="2800" dirty="0"/>
              <a:t>, </a:t>
            </a:r>
            <a:r>
              <a:rPr lang="en-ID" sz="2800" dirty="0" err="1"/>
              <a:t>aksiologi</a:t>
            </a:r>
            <a:r>
              <a:rPr lang="en-ID" sz="2800" dirty="0"/>
              <a:t> </a:t>
            </a:r>
            <a:r>
              <a:rPr lang="en-ID" sz="2800" dirty="0" err="1"/>
              <a:t>berfokus</a:t>
            </a:r>
            <a:r>
              <a:rPr lang="en-ID" sz="2800" dirty="0"/>
              <a:t> </a:t>
            </a:r>
            <a:r>
              <a:rPr lang="en-ID" sz="2800" dirty="0" err="1"/>
              <a:t>pada</a:t>
            </a:r>
            <a:r>
              <a:rPr lang="en-ID" sz="2800" dirty="0"/>
              <a:t> </a:t>
            </a:r>
            <a:r>
              <a:rPr lang="en-ID" sz="2800" dirty="0" err="1"/>
              <a:t>pertanyaan-pertanyaan</a:t>
            </a:r>
            <a:r>
              <a:rPr lang="en-ID" sz="2800" dirty="0"/>
              <a:t> </a:t>
            </a:r>
            <a:r>
              <a:rPr lang="en-ID" sz="2800" dirty="0" err="1"/>
              <a:t>mengenai</a:t>
            </a:r>
            <a:r>
              <a:rPr lang="en-ID" sz="2800" dirty="0"/>
              <a:t> </a:t>
            </a:r>
            <a:r>
              <a:rPr lang="en-ID" sz="2800" b="1" dirty="0" err="1"/>
              <a:t>nilai</a:t>
            </a:r>
            <a:r>
              <a:rPr lang="en-ID" sz="2800" b="1" dirty="0"/>
              <a:t>, </a:t>
            </a:r>
            <a:r>
              <a:rPr lang="en-ID" sz="2800" b="1" dirty="0" err="1"/>
              <a:t>etika</a:t>
            </a:r>
            <a:r>
              <a:rPr lang="en-ID" sz="2800" b="1" dirty="0"/>
              <a:t>, </a:t>
            </a:r>
            <a:r>
              <a:rPr lang="en-ID" sz="2800" b="1" dirty="0" err="1"/>
              <a:t>dan</a:t>
            </a:r>
            <a:r>
              <a:rPr lang="en-ID" sz="2800" b="1" dirty="0"/>
              <a:t> </a:t>
            </a:r>
            <a:r>
              <a:rPr lang="en-ID" sz="2800" b="1" dirty="0" err="1"/>
              <a:t>manfaat</a:t>
            </a:r>
            <a:r>
              <a:rPr lang="en-ID" sz="2800" dirty="0"/>
              <a:t> yang </a:t>
            </a:r>
            <a:r>
              <a:rPr lang="en-ID" sz="2800" dirty="0" err="1"/>
              <a:t>diperoleh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pengelolaan</a:t>
            </a:r>
            <a:r>
              <a:rPr lang="en-ID" sz="2800" dirty="0"/>
              <a:t> </a:t>
            </a:r>
            <a:r>
              <a:rPr lang="en-ID" sz="2800" dirty="0" err="1"/>
              <a:t>sumber</a:t>
            </a:r>
            <a:r>
              <a:rPr lang="en-ID" sz="2800" dirty="0"/>
              <a:t> </a:t>
            </a:r>
            <a:r>
              <a:rPr lang="en-ID" sz="2800" dirty="0" err="1"/>
              <a:t>daya</a:t>
            </a:r>
            <a:r>
              <a:rPr lang="en-ID" sz="2800" dirty="0"/>
              <a:t>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pengambilan</a:t>
            </a:r>
            <a:r>
              <a:rPr lang="en-ID" sz="2800" dirty="0"/>
              <a:t> </a:t>
            </a:r>
            <a:r>
              <a:rPr lang="en-ID" sz="2800" dirty="0" err="1"/>
              <a:t>keputusan</a:t>
            </a:r>
            <a:r>
              <a:rPr lang="en-ID" sz="2800" dirty="0"/>
              <a:t>. </a:t>
            </a:r>
            <a:endParaRPr lang="en-ID" sz="2800" dirty="0" smtClean="0"/>
          </a:p>
          <a:p>
            <a:pPr marL="0" indent="0" algn="just">
              <a:buNone/>
            </a:pPr>
            <a:endParaRPr lang="en-ID" sz="1400" dirty="0"/>
          </a:p>
          <a:p>
            <a:pPr marL="0" indent="0" algn="just">
              <a:buNone/>
            </a:pPr>
            <a:r>
              <a:rPr lang="en-ID" sz="2800" dirty="0" err="1" smtClean="0"/>
              <a:t>Ini</a:t>
            </a:r>
            <a:r>
              <a:rPr lang="en-ID" sz="2800" dirty="0" smtClean="0"/>
              <a:t> </a:t>
            </a:r>
            <a:r>
              <a:rPr lang="en-ID" sz="2800" dirty="0" err="1"/>
              <a:t>mencakup</a:t>
            </a:r>
            <a:r>
              <a:rPr lang="en-ID" sz="2800" dirty="0"/>
              <a:t> </a:t>
            </a:r>
            <a:r>
              <a:rPr lang="en-ID" sz="2800" dirty="0" err="1"/>
              <a:t>bagaimana</a:t>
            </a:r>
            <a:r>
              <a:rPr lang="en-ID" sz="2800" dirty="0"/>
              <a:t> </a:t>
            </a:r>
            <a:r>
              <a:rPr lang="en-ID" sz="2800" dirty="0" err="1"/>
              <a:t>manajer</a:t>
            </a:r>
            <a:r>
              <a:rPr lang="en-ID" sz="2800" dirty="0"/>
              <a:t> </a:t>
            </a:r>
            <a:r>
              <a:rPr lang="en-ID" sz="2800" dirty="0" err="1"/>
              <a:t>membuat</a:t>
            </a:r>
            <a:r>
              <a:rPr lang="en-ID" sz="2800" dirty="0"/>
              <a:t> </a:t>
            </a:r>
            <a:r>
              <a:rPr lang="en-ID" sz="2800" dirty="0" err="1"/>
              <a:t>keputusan</a:t>
            </a:r>
            <a:r>
              <a:rPr lang="en-ID" sz="2800" dirty="0"/>
              <a:t> </a:t>
            </a:r>
            <a:r>
              <a:rPr lang="en-ID" sz="2800" dirty="0" err="1"/>
              <a:t>berdasarkan</a:t>
            </a:r>
            <a:r>
              <a:rPr lang="en-ID" sz="2800" dirty="0"/>
              <a:t> </a:t>
            </a:r>
            <a:r>
              <a:rPr lang="en-ID" sz="2800" dirty="0" err="1"/>
              <a:t>nilai-nilai</a:t>
            </a:r>
            <a:r>
              <a:rPr lang="en-ID" sz="2800" dirty="0"/>
              <a:t> </a:t>
            </a:r>
            <a:r>
              <a:rPr lang="en-ID" sz="2800" dirty="0" err="1"/>
              <a:t>tertentu</a:t>
            </a:r>
            <a:r>
              <a:rPr lang="en-ID" sz="2800" dirty="0"/>
              <a:t>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bagaimana</a:t>
            </a:r>
            <a:r>
              <a:rPr lang="en-ID" sz="2800" dirty="0"/>
              <a:t> </a:t>
            </a:r>
            <a:r>
              <a:rPr lang="en-ID" sz="2800" dirty="0" err="1"/>
              <a:t>tindakan</a:t>
            </a:r>
            <a:r>
              <a:rPr lang="en-ID" sz="2800" dirty="0"/>
              <a:t> </a:t>
            </a:r>
            <a:r>
              <a:rPr lang="en-ID" sz="2800" dirty="0" err="1"/>
              <a:t>manajerial</a:t>
            </a:r>
            <a:r>
              <a:rPr lang="en-ID" sz="2800" dirty="0"/>
              <a:t> </a:t>
            </a:r>
            <a:r>
              <a:rPr lang="en-ID" sz="2800" dirty="0" err="1"/>
              <a:t>mempengaruhi</a:t>
            </a:r>
            <a:r>
              <a:rPr lang="en-ID" sz="2800" dirty="0"/>
              <a:t> </a:t>
            </a:r>
            <a:r>
              <a:rPr lang="en-ID" sz="2800" dirty="0" err="1"/>
              <a:t>kesejahteraan</a:t>
            </a:r>
            <a:r>
              <a:rPr lang="en-ID" sz="2800" dirty="0"/>
              <a:t> </a:t>
            </a:r>
            <a:r>
              <a:rPr lang="en-ID" sz="2800" dirty="0" err="1"/>
              <a:t>individu</a:t>
            </a:r>
            <a:r>
              <a:rPr lang="en-ID" sz="2800" dirty="0"/>
              <a:t>, </a:t>
            </a:r>
            <a:r>
              <a:rPr lang="en-ID" sz="2800" dirty="0" err="1"/>
              <a:t>organisasi</a:t>
            </a:r>
            <a:r>
              <a:rPr lang="en-ID" sz="2800" dirty="0"/>
              <a:t>,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masyarakat</a:t>
            </a:r>
            <a:r>
              <a:rPr lang="en-ID" sz="2800" dirty="0"/>
              <a:t> </a:t>
            </a:r>
            <a:r>
              <a:rPr lang="en-ID" sz="2800" dirty="0" err="1"/>
              <a:t>secara</a:t>
            </a:r>
            <a:r>
              <a:rPr lang="en-ID" sz="2800" dirty="0"/>
              <a:t> </a:t>
            </a:r>
            <a:r>
              <a:rPr lang="en-ID" sz="2800" dirty="0" err="1"/>
              <a:t>keseluruhan</a:t>
            </a:r>
            <a:r>
              <a:rPr lang="en-ID" sz="2800" dirty="0"/>
              <a:t>.</a:t>
            </a:r>
            <a:endParaRPr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682" y="476727"/>
            <a:ext cx="754138" cy="882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5"/>
          <p:cNvSpPr/>
          <p:nvPr/>
        </p:nvSpPr>
        <p:spPr>
          <a:xfrm flipH="1">
            <a:off x="-1028254" y="1028699"/>
            <a:ext cx="13445886" cy="3916996"/>
          </a:xfrm>
          <a:custGeom>
            <a:avLst/>
            <a:gdLst/>
            <a:ahLst/>
            <a:cxnLst/>
            <a:rect l="l" t="t" r="r" b="b"/>
            <a:pathLst>
              <a:path w="12288615" h="3916996">
                <a:moveTo>
                  <a:pt x="12288615" y="0"/>
                </a:moveTo>
                <a:lnTo>
                  <a:pt x="0" y="0"/>
                </a:lnTo>
                <a:lnTo>
                  <a:pt x="0" y="3916996"/>
                </a:lnTo>
                <a:lnTo>
                  <a:pt x="12288615" y="3916996"/>
                </a:lnTo>
                <a:lnTo>
                  <a:pt x="122886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14"/>
          <p:cNvSpPr/>
          <p:nvPr/>
        </p:nvSpPr>
        <p:spPr>
          <a:xfrm>
            <a:off x="-3482681" y="-210192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14"/>
          <p:cNvSpPr/>
          <p:nvPr/>
        </p:nvSpPr>
        <p:spPr>
          <a:xfrm>
            <a:off x="5102432" y="4582196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 err="1"/>
              <a:t>Aspek-aspek</a:t>
            </a:r>
            <a:r>
              <a:rPr b="1" dirty="0"/>
              <a:t> </a:t>
            </a:r>
            <a:r>
              <a:rPr b="1" dirty="0" err="1"/>
              <a:t>Utama</a:t>
            </a:r>
            <a:r>
              <a:rPr b="1" dirty="0"/>
              <a:t> </a:t>
            </a:r>
            <a:r>
              <a:rPr b="1" dirty="0" err="1" smtClean="0"/>
              <a:t>dalam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b="1" dirty="0" smtClean="0"/>
              <a:t> </a:t>
            </a:r>
            <a:r>
              <a:rPr b="1" dirty="0" err="1"/>
              <a:t>Aksiologi</a:t>
            </a:r>
            <a:r>
              <a:rPr b="1" dirty="0"/>
              <a:t> </a:t>
            </a:r>
            <a:r>
              <a:rPr b="1" dirty="0" err="1"/>
              <a:t>Manajemen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lvl="1" indent="-514350" algn="just">
              <a:buAutoNum type="alphaUcPeriod"/>
            </a:pPr>
            <a:r>
              <a:rPr lang="en-ID" b="1" dirty="0" err="1" smtClean="0"/>
              <a:t>Nilai</a:t>
            </a:r>
            <a:r>
              <a:rPr lang="en-ID" b="1" dirty="0" smtClean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 smtClean="0"/>
              <a:t>Manajemen</a:t>
            </a:r>
            <a:endParaRPr lang="en-US" b="1" dirty="0"/>
          </a:p>
          <a:p>
            <a:pPr lvl="1" algn="just"/>
            <a:r>
              <a:rPr lang="en-ID" sz="2400" b="1" dirty="0" err="1"/>
              <a:t>Nilai</a:t>
            </a:r>
            <a:r>
              <a:rPr lang="en-ID" sz="2400" b="1" dirty="0"/>
              <a:t> </a:t>
            </a:r>
            <a:r>
              <a:rPr lang="en-ID" sz="2400" b="1" dirty="0" err="1"/>
              <a:t>Ekonomi</a:t>
            </a:r>
            <a:r>
              <a:rPr lang="en-ID" sz="2400" dirty="0"/>
              <a:t>: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manajemen</a:t>
            </a:r>
            <a:r>
              <a:rPr lang="en-ID" sz="2400" dirty="0"/>
              <a:t>, </a:t>
            </a:r>
            <a:r>
              <a:rPr lang="en-ID" sz="2400" dirty="0" err="1"/>
              <a:t>sering</a:t>
            </a:r>
            <a:r>
              <a:rPr lang="en-ID" sz="2400" dirty="0"/>
              <a:t> kali </a:t>
            </a:r>
            <a:r>
              <a:rPr lang="en-ID" sz="2400" dirty="0" err="1"/>
              <a:t>nilai</a:t>
            </a:r>
            <a:r>
              <a:rPr lang="en-ID" sz="2400" dirty="0"/>
              <a:t> </a:t>
            </a:r>
            <a:r>
              <a:rPr lang="en-ID" sz="2400" dirty="0" err="1"/>
              <a:t>ekonomi</a:t>
            </a:r>
            <a:r>
              <a:rPr lang="en-ID" sz="2400" dirty="0"/>
              <a:t> </a:t>
            </a:r>
            <a:r>
              <a:rPr lang="en-ID" sz="2400" dirty="0" err="1"/>
              <a:t>seperti</a:t>
            </a:r>
            <a:r>
              <a:rPr lang="en-ID" sz="2400" dirty="0"/>
              <a:t> </a:t>
            </a:r>
            <a:r>
              <a:rPr lang="en-ID" sz="2400" dirty="0" err="1"/>
              <a:t>efisiensi</a:t>
            </a:r>
            <a:r>
              <a:rPr lang="en-ID" sz="2400" dirty="0"/>
              <a:t>, </a:t>
            </a:r>
            <a:r>
              <a:rPr lang="en-ID" sz="2400" dirty="0" err="1"/>
              <a:t>produktivitas</a:t>
            </a:r>
            <a:r>
              <a:rPr lang="en-ID" sz="2400" dirty="0"/>
              <a:t>,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profitabilitas</a:t>
            </a:r>
            <a:r>
              <a:rPr lang="en-ID" sz="2400" dirty="0"/>
              <a:t> </a:t>
            </a:r>
            <a:r>
              <a:rPr lang="en-ID" sz="2400" dirty="0" err="1"/>
              <a:t>menjadi</a:t>
            </a:r>
            <a:r>
              <a:rPr lang="en-ID" sz="2400" dirty="0"/>
              <a:t> </a:t>
            </a:r>
            <a:r>
              <a:rPr lang="en-ID" sz="2400" dirty="0" err="1"/>
              <a:t>prioritas</a:t>
            </a:r>
            <a:r>
              <a:rPr lang="en-ID" sz="2400" dirty="0"/>
              <a:t>.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menyangkut</a:t>
            </a:r>
            <a:r>
              <a:rPr lang="en-ID" sz="2400" dirty="0"/>
              <a:t> </a:t>
            </a:r>
            <a:r>
              <a:rPr lang="en-ID" sz="2400" dirty="0" err="1"/>
              <a:t>bagaimana</a:t>
            </a:r>
            <a:r>
              <a:rPr lang="en-ID" sz="2400" dirty="0"/>
              <a:t> </a:t>
            </a:r>
            <a:r>
              <a:rPr lang="en-ID" sz="2400" dirty="0" err="1"/>
              <a:t>organisasi</a:t>
            </a:r>
            <a:r>
              <a:rPr lang="en-ID" sz="2400" dirty="0"/>
              <a:t> </a:t>
            </a:r>
            <a:r>
              <a:rPr lang="en-ID" sz="2400" dirty="0" err="1"/>
              <a:t>mencapai</a:t>
            </a:r>
            <a:r>
              <a:rPr lang="en-ID" sz="2400" dirty="0"/>
              <a:t> </a:t>
            </a:r>
            <a:r>
              <a:rPr lang="en-ID" sz="2400" dirty="0" err="1"/>
              <a:t>tujuan</a:t>
            </a:r>
            <a:r>
              <a:rPr lang="en-ID" sz="2400" dirty="0"/>
              <a:t> </a:t>
            </a:r>
            <a:r>
              <a:rPr lang="en-ID" sz="2400" dirty="0" err="1"/>
              <a:t>ekonomisnya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penggunaan</a:t>
            </a:r>
            <a:r>
              <a:rPr lang="en-ID" sz="2400" dirty="0"/>
              <a:t> </a:t>
            </a:r>
            <a:r>
              <a:rPr lang="en-ID" sz="2400" dirty="0" err="1"/>
              <a:t>sumber</a:t>
            </a:r>
            <a:r>
              <a:rPr lang="en-ID" sz="2400" dirty="0"/>
              <a:t> </a:t>
            </a:r>
            <a:r>
              <a:rPr lang="en-ID" sz="2400" dirty="0" err="1"/>
              <a:t>daya</a:t>
            </a:r>
            <a:r>
              <a:rPr lang="en-ID" sz="2400" dirty="0"/>
              <a:t> yang </a:t>
            </a:r>
            <a:r>
              <a:rPr lang="en-ID" sz="2400" dirty="0" err="1"/>
              <a:t>seefisien</a:t>
            </a:r>
            <a:r>
              <a:rPr lang="en-ID" sz="2400" dirty="0"/>
              <a:t> </a:t>
            </a:r>
            <a:r>
              <a:rPr lang="en-ID" sz="2400" dirty="0" err="1"/>
              <a:t>mungkin</a:t>
            </a:r>
            <a:r>
              <a:rPr lang="en-ID" sz="2400" dirty="0"/>
              <a:t>.</a:t>
            </a:r>
            <a:endParaRPr lang="en-US" sz="2400" dirty="0"/>
          </a:p>
          <a:p>
            <a:pPr lvl="1" algn="just"/>
            <a:r>
              <a:rPr lang="en-ID" sz="2400" b="1" dirty="0" err="1"/>
              <a:t>Nilai</a:t>
            </a:r>
            <a:r>
              <a:rPr lang="en-ID" sz="2400" b="1" dirty="0"/>
              <a:t> </a:t>
            </a:r>
            <a:r>
              <a:rPr lang="en-ID" sz="2400" b="1" dirty="0" err="1"/>
              <a:t>Sosial</a:t>
            </a:r>
            <a:r>
              <a:rPr lang="en-ID" sz="2400" dirty="0"/>
              <a:t>: </a:t>
            </a:r>
            <a:r>
              <a:rPr lang="en-ID" sz="2400" dirty="0" err="1"/>
              <a:t>Manajemen</a:t>
            </a:r>
            <a:r>
              <a:rPr lang="en-ID" sz="2400" dirty="0"/>
              <a:t> </a:t>
            </a:r>
            <a:r>
              <a:rPr lang="en-ID" sz="2400" dirty="0" err="1"/>
              <a:t>juga</a:t>
            </a:r>
            <a:r>
              <a:rPr lang="en-ID" sz="2400" dirty="0"/>
              <a:t> </a:t>
            </a:r>
            <a:r>
              <a:rPr lang="en-ID" sz="2400" dirty="0" err="1"/>
              <a:t>melibatkan</a:t>
            </a:r>
            <a:r>
              <a:rPr lang="en-ID" sz="2400" dirty="0"/>
              <a:t> </a:t>
            </a:r>
            <a:r>
              <a:rPr lang="en-ID" sz="2400" dirty="0" err="1"/>
              <a:t>nilai-nilai</a:t>
            </a:r>
            <a:r>
              <a:rPr lang="en-ID" sz="2400" dirty="0"/>
              <a:t> </a:t>
            </a:r>
            <a:r>
              <a:rPr lang="en-ID" sz="2400" dirty="0" err="1"/>
              <a:t>sosial</a:t>
            </a:r>
            <a:r>
              <a:rPr lang="en-ID" sz="2400" dirty="0"/>
              <a:t>, </a:t>
            </a:r>
            <a:r>
              <a:rPr lang="en-ID" sz="2400" dirty="0" err="1"/>
              <a:t>seperti</a:t>
            </a:r>
            <a:r>
              <a:rPr lang="en-ID" sz="2400" dirty="0"/>
              <a:t> </a:t>
            </a:r>
            <a:r>
              <a:rPr lang="en-ID" sz="2400" dirty="0" err="1"/>
              <a:t>kesejahteraan</a:t>
            </a:r>
            <a:r>
              <a:rPr lang="en-ID" sz="2400" dirty="0"/>
              <a:t> </a:t>
            </a:r>
            <a:r>
              <a:rPr lang="en-ID" sz="2400" dirty="0" err="1"/>
              <a:t>karyawan</a:t>
            </a:r>
            <a:r>
              <a:rPr lang="en-ID" sz="2400" dirty="0"/>
              <a:t>, </a:t>
            </a:r>
            <a:r>
              <a:rPr lang="en-ID" sz="2400" dirty="0" err="1"/>
              <a:t>tanggung</a:t>
            </a:r>
            <a:r>
              <a:rPr lang="en-ID" sz="2400" dirty="0"/>
              <a:t> </a:t>
            </a:r>
            <a:r>
              <a:rPr lang="en-ID" sz="2400" dirty="0" err="1"/>
              <a:t>jawab</a:t>
            </a:r>
            <a:r>
              <a:rPr lang="en-ID" sz="2400" dirty="0"/>
              <a:t> </a:t>
            </a:r>
            <a:r>
              <a:rPr lang="en-ID" sz="2400" dirty="0" err="1"/>
              <a:t>sosial</a:t>
            </a:r>
            <a:r>
              <a:rPr lang="en-ID" sz="2400" dirty="0"/>
              <a:t>,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kontribusi</a:t>
            </a:r>
            <a:r>
              <a:rPr lang="en-ID" sz="2400" dirty="0"/>
              <a:t> </a:t>
            </a:r>
            <a:r>
              <a:rPr lang="en-ID" sz="2400" dirty="0" err="1"/>
              <a:t>positif</a:t>
            </a:r>
            <a:r>
              <a:rPr lang="en-ID" sz="2400" dirty="0"/>
              <a:t> </a:t>
            </a:r>
            <a:r>
              <a:rPr lang="en-ID" sz="2400" dirty="0" err="1"/>
              <a:t>bagi</a:t>
            </a:r>
            <a:r>
              <a:rPr lang="en-ID" sz="2400" dirty="0"/>
              <a:t> </a:t>
            </a:r>
            <a:r>
              <a:rPr lang="en-ID" sz="2400" dirty="0" err="1"/>
              <a:t>masyarakat</a:t>
            </a:r>
            <a:r>
              <a:rPr lang="en-ID" sz="2400" dirty="0"/>
              <a:t>. </a:t>
            </a:r>
            <a:r>
              <a:rPr lang="en-ID" sz="2400" dirty="0" err="1"/>
              <a:t>Contohnya</a:t>
            </a:r>
            <a:r>
              <a:rPr lang="en-ID" sz="2400" dirty="0"/>
              <a:t>, </a:t>
            </a:r>
            <a:r>
              <a:rPr lang="en-ID" sz="2400" dirty="0" err="1"/>
              <a:t>bagaimana</a:t>
            </a:r>
            <a:r>
              <a:rPr lang="en-ID" sz="2400" dirty="0"/>
              <a:t> </a:t>
            </a:r>
            <a:r>
              <a:rPr lang="en-ID" sz="2400" dirty="0" err="1"/>
              <a:t>organisasi</a:t>
            </a:r>
            <a:r>
              <a:rPr lang="en-ID" sz="2400" dirty="0"/>
              <a:t> </a:t>
            </a:r>
            <a:r>
              <a:rPr lang="en-ID" sz="2400" dirty="0" err="1"/>
              <a:t>berperan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meningkatkan</a:t>
            </a:r>
            <a:r>
              <a:rPr lang="en-ID" sz="2400" dirty="0"/>
              <a:t> </a:t>
            </a:r>
            <a:r>
              <a:rPr lang="en-ID" sz="2400" dirty="0" err="1"/>
              <a:t>kesejahteraan</a:t>
            </a:r>
            <a:r>
              <a:rPr lang="en-ID" sz="2400" dirty="0"/>
              <a:t> </a:t>
            </a:r>
            <a:r>
              <a:rPr lang="en-ID" sz="2400" dirty="0" err="1"/>
              <a:t>komunitas</a:t>
            </a:r>
            <a:r>
              <a:rPr lang="en-ID" sz="2400" dirty="0"/>
              <a:t> </a:t>
            </a:r>
            <a:r>
              <a:rPr lang="en-ID" sz="2400" dirty="0" err="1"/>
              <a:t>tempat</a:t>
            </a:r>
            <a:r>
              <a:rPr lang="en-ID" sz="2400" dirty="0"/>
              <a:t> </a:t>
            </a:r>
            <a:r>
              <a:rPr lang="en-ID" sz="2400" dirty="0" err="1"/>
              <a:t>mereka</a:t>
            </a:r>
            <a:r>
              <a:rPr lang="en-ID" sz="2400" dirty="0"/>
              <a:t> </a:t>
            </a:r>
            <a:r>
              <a:rPr lang="en-ID" sz="2400" dirty="0" err="1"/>
              <a:t>beroperasi</a:t>
            </a:r>
            <a:r>
              <a:rPr lang="en-ID" sz="2400" dirty="0"/>
              <a:t>.</a:t>
            </a:r>
            <a:endParaRPr lang="en-US" sz="2400" dirty="0"/>
          </a:p>
          <a:p>
            <a:pPr lvl="1" algn="just"/>
            <a:r>
              <a:rPr lang="en-ID" sz="2400" b="1" dirty="0" err="1"/>
              <a:t>Nilai</a:t>
            </a:r>
            <a:r>
              <a:rPr lang="en-ID" sz="2400" b="1" dirty="0"/>
              <a:t> </a:t>
            </a:r>
            <a:r>
              <a:rPr lang="en-ID" sz="2400" b="1" dirty="0" err="1"/>
              <a:t>Individu</a:t>
            </a:r>
            <a:r>
              <a:rPr lang="en-ID" sz="2400" dirty="0"/>
              <a:t>: </a:t>
            </a:r>
            <a:r>
              <a:rPr lang="en-ID" sz="2400" dirty="0" err="1"/>
              <a:t>Manajer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karyawan</a:t>
            </a:r>
            <a:r>
              <a:rPr lang="en-ID" sz="2400" dirty="0"/>
              <a:t> </a:t>
            </a:r>
            <a:r>
              <a:rPr lang="en-ID" sz="2400" dirty="0" err="1"/>
              <a:t>membawa</a:t>
            </a:r>
            <a:r>
              <a:rPr lang="en-ID" sz="2400" dirty="0"/>
              <a:t> </a:t>
            </a:r>
            <a:r>
              <a:rPr lang="en-ID" sz="2400" dirty="0" err="1"/>
              <a:t>nilai-nilai</a:t>
            </a:r>
            <a:r>
              <a:rPr lang="en-ID" sz="2400" dirty="0"/>
              <a:t> </a:t>
            </a:r>
            <a:r>
              <a:rPr lang="en-ID" sz="2400" dirty="0" err="1"/>
              <a:t>pribadi</a:t>
            </a:r>
            <a:r>
              <a:rPr lang="en-ID" sz="2400" dirty="0"/>
              <a:t> </a:t>
            </a:r>
            <a:r>
              <a:rPr lang="en-ID" sz="2400" dirty="0" err="1"/>
              <a:t>mereka</a:t>
            </a:r>
            <a:r>
              <a:rPr lang="en-ID" sz="2400" dirty="0"/>
              <a:t> </a:t>
            </a:r>
            <a:r>
              <a:rPr lang="en-ID" sz="2400" dirty="0" err="1"/>
              <a:t>ke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organisasi</a:t>
            </a:r>
            <a:r>
              <a:rPr lang="en-ID" sz="2400" dirty="0"/>
              <a:t>.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berupa</a:t>
            </a:r>
            <a:r>
              <a:rPr lang="en-ID" sz="2400" dirty="0"/>
              <a:t> </a:t>
            </a:r>
            <a:r>
              <a:rPr lang="en-ID" sz="2400" dirty="0" err="1"/>
              <a:t>integritas</a:t>
            </a:r>
            <a:r>
              <a:rPr lang="en-ID" sz="2400" dirty="0"/>
              <a:t>, </a:t>
            </a:r>
            <a:r>
              <a:rPr lang="en-ID" sz="2400" dirty="0" err="1"/>
              <a:t>keadilan</a:t>
            </a:r>
            <a:r>
              <a:rPr lang="en-ID" sz="2400" dirty="0"/>
              <a:t>, </a:t>
            </a:r>
            <a:r>
              <a:rPr lang="en-ID" sz="2400" dirty="0" err="1"/>
              <a:t>kerja</a:t>
            </a:r>
            <a:r>
              <a:rPr lang="en-ID" sz="2400" dirty="0"/>
              <a:t> </a:t>
            </a:r>
            <a:r>
              <a:rPr lang="en-ID" sz="2400" dirty="0" err="1"/>
              <a:t>keras</a:t>
            </a:r>
            <a:r>
              <a:rPr lang="en-ID" sz="2400" dirty="0"/>
              <a:t>,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keseimbangan</a:t>
            </a:r>
            <a:r>
              <a:rPr lang="en-ID" sz="2400" dirty="0"/>
              <a:t> </a:t>
            </a:r>
            <a:r>
              <a:rPr lang="en-ID" sz="2400" dirty="0" err="1"/>
              <a:t>kerja-hidup</a:t>
            </a:r>
            <a:r>
              <a:rPr lang="en-ID" sz="2400" dirty="0"/>
              <a:t>. </a:t>
            </a:r>
            <a:r>
              <a:rPr lang="en-ID" sz="2400" dirty="0" err="1"/>
              <a:t>Manajemen</a:t>
            </a:r>
            <a:r>
              <a:rPr lang="en-ID" sz="2400" dirty="0"/>
              <a:t> yang </a:t>
            </a:r>
            <a:r>
              <a:rPr lang="en-ID" sz="2400" dirty="0" err="1"/>
              <a:t>baik</a:t>
            </a:r>
            <a:r>
              <a:rPr lang="en-ID" sz="2400" dirty="0"/>
              <a:t> </a:t>
            </a:r>
            <a:r>
              <a:rPr lang="en-ID" sz="2400" dirty="0" err="1"/>
              <a:t>harus</a:t>
            </a:r>
            <a:r>
              <a:rPr lang="en-ID" sz="2400" dirty="0"/>
              <a:t> </a:t>
            </a:r>
            <a:r>
              <a:rPr lang="en-ID" sz="2400" dirty="0" err="1"/>
              <a:t>mengakui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menghargai</a:t>
            </a:r>
            <a:r>
              <a:rPr lang="en-ID" sz="2400" dirty="0"/>
              <a:t> </a:t>
            </a:r>
            <a:r>
              <a:rPr lang="en-ID" sz="2400" dirty="0" err="1"/>
              <a:t>nilai-nilai</a:t>
            </a:r>
            <a:r>
              <a:rPr lang="en-ID" sz="2400" dirty="0"/>
              <a:t> </a:t>
            </a:r>
            <a:r>
              <a:rPr lang="en-ID" sz="2400" dirty="0" err="1"/>
              <a:t>individu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.</a:t>
            </a:r>
            <a:endParaRPr lang="en-US" sz="2400" dirty="0"/>
          </a:p>
          <a:p>
            <a:pPr marL="0" indent="0" algn="just">
              <a:buNone/>
            </a:pPr>
            <a:endParaRPr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682" y="476727"/>
            <a:ext cx="754138" cy="882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5"/>
          <p:cNvSpPr/>
          <p:nvPr/>
        </p:nvSpPr>
        <p:spPr>
          <a:xfrm flipH="1">
            <a:off x="-142504" y="1028699"/>
            <a:ext cx="12334504" cy="3916996"/>
          </a:xfrm>
          <a:custGeom>
            <a:avLst/>
            <a:gdLst/>
            <a:ahLst/>
            <a:cxnLst/>
            <a:rect l="l" t="t" r="r" b="b"/>
            <a:pathLst>
              <a:path w="12288615" h="3916996">
                <a:moveTo>
                  <a:pt x="12288615" y="0"/>
                </a:moveTo>
                <a:lnTo>
                  <a:pt x="0" y="0"/>
                </a:lnTo>
                <a:lnTo>
                  <a:pt x="0" y="3916996"/>
                </a:lnTo>
                <a:lnTo>
                  <a:pt x="12288615" y="3916996"/>
                </a:lnTo>
                <a:lnTo>
                  <a:pt x="122886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14"/>
          <p:cNvSpPr/>
          <p:nvPr/>
        </p:nvSpPr>
        <p:spPr>
          <a:xfrm>
            <a:off x="-3482681" y="-210192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14"/>
          <p:cNvSpPr/>
          <p:nvPr/>
        </p:nvSpPr>
        <p:spPr>
          <a:xfrm>
            <a:off x="4759532" y="4380217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 err="1"/>
              <a:t>Aspek-aspek</a:t>
            </a:r>
            <a:r>
              <a:rPr b="1" dirty="0"/>
              <a:t> </a:t>
            </a:r>
            <a:r>
              <a:rPr b="1" dirty="0" err="1"/>
              <a:t>Utama</a:t>
            </a:r>
            <a:r>
              <a:rPr b="1" dirty="0"/>
              <a:t> </a:t>
            </a:r>
            <a:r>
              <a:rPr b="1" dirty="0" err="1" smtClean="0"/>
              <a:t>dalam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b="1" dirty="0" smtClean="0"/>
              <a:t> </a:t>
            </a:r>
            <a:r>
              <a:rPr b="1" dirty="0" err="1"/>
              <a:t>Aksiologi</a:t>
            </a:r>
            <a:r>
              <a:rPr b="1" dirty="0"/>
              <a:t> </a:t>
            </a:r>
            <a:r>
              <a:rPr b="1" dirty="0" err="1"/>
              <a:t>Manajemen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85725" lvl="1" indent="-85725" algn="just">
              <a:buNone/>
            </a:pPr>
            <a:r>
              <a:rPr lang="en-ID" sz="3200" b="1" dirty="0" smtClean="0"/>
              <a:t>B. </a:t>
            </a:r>
            <a:r>
              <a:rPr lang="en-ID" sz="3200" b="1" dirty="0" err="1" smtClean="0"/>
              <a:t>Etika</a:t>
            </a:r>
            <a:r>
              <a:rPr lang="en-ID" sz="3200" b="1" dirty="0" smtClean="0"/>
              <a:t> </a:t>
            </a:r>
            <a:r>
              <a:rPr lang="en-ID" sz="3200" b="1" dirty="0" err="1"/>
              <a:t>dalam</a:t>
            </a:r>
            <a:r>
              <a:rPr lang="en-ID" sz="3200" b="1" dirty="0"/>
              <a:t> </a:t>
            </a:r>
            <a:r>
              <a:rPr lang="en-ID" sz="3200" b="1" dirty="0" err="1"/>
              <a:t>Manajemen</a:t>
            </a:r>
            <a:endParaRPr lang="en-US" sz="3200" dirty="0"/>
          </a:p>
          <a:p>
            <a:pPr lvl="1" algn="just"/>
            <a:r>
              <a:rPr lang="en-ID" sz="2400" b="1" dirty="0" err="1"/>
              <a:t>Etika</a:t>
            </a:r>
            <a:r>
              <a:rPr lang="en-ID" sz="2400" b="1" dirty="0"/>
              <a:t> </a:t>
            </a:r>
            <a:r>
              <a:rPr lang="en-ID" sz="2400" b="1" dirty="0" err="1"/>
              <a:t>Bisnis</a:t>
            </a:r>
            <a:r>
              <a:rPr lang="en-ID" sz="2400" dirty="0"/>
              <a:t>: </a:t>
            </a:r>
            <a:r>
              <a:rPr lang="en-ID" sz="2400" dirty="0" err="1"/>
              <a:t>Aksiologi</a:t>
            </a:r>
            <a:r>
              <a:rPr lang="en-ID" sz="2400" dirty="0"/>
              <a:t> </a:t>
            </a:r>
            <a:r>
              <a:rPr lang="en-ID" sz="2400" dirty="0" err="1"/>
              <a:t>manajemen</a:t>
            </a:r>
            <a:r>
              <a:rPr lang="en-ID" sz="2400" dirty="0"/>
              <a:t> </a:t>
            </a:r>
            <a:r>
              <a:rPr lang="en-ID" sz="2400" dirty="0" err="1"/>
              <a:t>mengkaji</a:t>
            </a:r>
            <a:r>
              <a:rPr lang="en-ID" sz="2400" dirty="0"/>
              <a:t> </a:t>
            </a:r>
            <a:r>
              <a:rPr lang="en-ID" sz="2400" dirty="0" err="1"/>
              <a:t>prinsip-prinsip</a:t>
            </a:r>
            <a:r>
              <a:rPr lang="en-ID" sz="2400" dirty="0"/>
              <a:t> </a:t>
            </a:r>
            <a:r>
              <a:rPr lang="en-ID" sz="2400" dirty="0" err="1"/>
              <a:t>etis</a:t>
            </a:r>
            <a:r>
              <a:rPr lang="en-ID" sz="2400" dirty="0"/>
              <a:t> yang </a:t>
            </a:r>
            <a:r>
              <a:rPr lang="en-ID" sz="2400" dirty="0" err="1"/>
              <a:t>harus</a:t>
            </a:r>
            <a:r>
              <a:rPr lang="en-ID" sz="2400" dirty="0"/>
              <a:t> </a:t>
            </a:r>
            <a:r>
              <a:rPr lang="en-ID" sz="2400" dirty="0" err="1"/>
              <a:t>diikuti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menjalankan</a:t>
            </a:r>
            <a:r>
              <a:rPr lang="en-ID" sz="2400" dirty="0"/>
              <a:t> </a:t>
            </a:r>
            <a:r>
              <a:rPr lang="en-ID" sz="2400" dirty="0" err="1"/>
              <a:t>bisnis</a:t>
            </a:r>
            <a:r>
              <a:rPr lang="en-ID" sz="2400" dirty="0"/>
              <a:t>.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melibatkan</a:t>
            </a:r>
            <a:r>
              <a:rPr lang="en-ID" sz="2400" dirty="0"/>
              <a:t> </a:t>
            </a:r>
            <a:r>
              <a:rPr lang="en-ID" sz="2400" dirty="0" err="1"/>
              <a:t>integritas</a:t>
            </a:r>
            <a:r>
              <a:rPr lang="en-ID" sz="2400" dirty="0"/>
              <a:t>, </a:t>
            </a:r>
            <a:r>
              <a:rPr lang="en-ID" sz="2400" dirty="0" err="1"/>
              <a:t>kejujuran</a:t>
            </a:r>
            <a:r>
              <a:rPr lang="en-ID" sz="2400" dirty="0"/>
              <a:t>, </a:t>
            </a:r>
            <a:r>
              <a:rPr lang="en-ID" sz="2400" dirty="0" err="1"/>
              <a:t>keadilan</a:t>
            </a:r>
            <a:r>
              <a:rPr lang="en-ID" sz="2400" dirty="0"/>
              <a:t>,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transparansi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keputusan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tindakan</a:t>
            </a:r>
            <a:r>
              <a:rPr lang="en-ID" sz="2400" dirty="0"/>
              <a:t>.</a:t>
            </a:r>
            <a:endParaRPr lang="en-US" sz="2400" dirty="0"/>
          </a:p>
          <a:p>
            <a:pPr lvl="1" algn="just"/>
            <a:r>
              <a:rPr lang="en-ID" sz="2400" b="1" dirty="0" err="1"/>
              <a:t>Tanggung</a:t>
            </a:r>
            <a:r>
              <a:rPr lang="en-ID" sz="2400" b="1" dirty="0"/>
              <a:t> </a:t>
            </a:r>
            <a:r>
              <a:rPr lang="en-ID" sz="2400" b="1" dirty="0" err="1"/>
              <a:t>Jawab</a:t>
            </a:r>
            <a:r>
              <a:rPr lang="en-ID" sz="2400" b="1" dirty="0"/>
              <a:t> </a:t>
            </a:r>
            <a:r>
              <a:rPr lang="en-ID" sz="2400" b="1" dirty="0" err="1"/>
              <a:t>Sosial</a:t>
            </a:r>
            <a:r>
              <a:rPr lang="en-ID" sz="2400" b="1" dirty="0"/>
              <a:t> Perusahaan (CSR)</a:t>
            </a:r>
            <a:r>
              <a:rPr lang="en-ID" sz="2400" dirty="0"/>
              <a:t>: </a:t>
            </a:r>
            <a:r>
              <a:rPr lang="en-ID" sz="2400" dirty="0" err="1"/>
              <a:t>Manajemen</a:t>
            </a:r>
            <a:r>
              <a:rPr lang="en-ID" sz="2400" dirty="0"/>
              <a:t> </a:t>
            </a:r>
            <a:r>
              <a:rPr lang="en-ID" sz="2400" dirty="0" err="1"/>
              <a:t>harus</a:t>
            </a:r>
            <a:r>
              <a:rPr lang="en-ID" sz="2400" dirty="0"/>
              <a:t> </a:t>
            </a:r>
            <a:r>
              <a:rPr lang="en-ID" sz="2400" dirty="0" err="1"/>
              <a:t>mempertimbangkan</a:t>
            </a:r>
            <a:r>
              <a:rPr lang="en-ID" sz="2400" dirty="0"/>
              <a:t> </a:t>
            </a:r>
            <a:r>
              <a:rPr lang="en-ID" sz="2400" dirty="0" err="1"/>
              <a:t>dampak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tindakan</a:t>
            </a:r>
            <a:r>
              <a:rPr lang="en-ID" sz="2400" dirty="0"/>
              <a:t> </a:t>
            </a:r>
            <a:r>
              <a:rPr lang="en-ID" sz="2400" dirty="0" err="1"/>
              <a:t>mereka</a:t>
            </a:r>
            <a:r>
              <a:rPr lang="en-ID" sz="2400" dirty="0"/>
              <a:t> </a:t>
            </a:r>
            <a:r>
              <a:rPr lang="en-ID" sz="2400" dirty="0" err="1"/>
              <a:t>terhadap</a:t>
            </a:r>
            <a:r>
              <a:rPr lang="en-ID" sz="2400" dirty="0"/>
              <a:t> </a:t>
            </a:r>
            <a:r>
              <a:rPr lang="en-ID" sz="2400" dirty="0" err="1"/>
              <a:t>masyarakat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lingkungan</a:t>
            </a:r>
            <a:r>
              <a:rPr lang="en-ID" sz="2400" dirty="0"/>
              <a:t>. CSR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manifestasi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nilai-nilai</a:t>
            </a:r>
            <a:r>
              <a:rPr lang="en-ID" sz="2400" dirty="0"/>
              <a:t> </a:t>
            </a:r>
            <a:r>
              <a:rPr lang="en-ID" sz="2400" dirty="0" err="1"/>
              <a:t>etis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manajemen</a:t>
            </a:r>
            <a:r>
              <a:rPr lang="en-ID" sz="2400" dirty="0"/>
              <a:t>, di </a:t>
            </a:r>
            <a:r>
              <a:rPr lang="en-ID" sz="2400" dirty="0" err="1"/>
              <a:t>mana</a:t>
            </a:r>
            <a:r>
              <a:rPr lang="en-ID" sz="2400" dirty="0"/>
              <a:t> </a:t>
            </a:r>
            <a:r>
              <a:rPr lang="en-ID" sz="2400" dirty="0" err="1"/>
              <a:t>organisasi</a:t>
            </a:r>
            <a:r>
              <a:rPr lang="en-ID" sz="2400" dirty="0"/>
              <a:t>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hanya</a:t>
            </a:r>
            <a:r>
              <a:rPr lang="en-ID" sz="2400" dirty="0"/>
              <a:t> </a:t>
            </a:r>
            <a:r>
              <a:rPr lang="en-ID" sz="2400" dirty="0" err="1"/>
              <a:t>fokus</a:t>
            </a:r>
            <a:r>
              <a:rPr lang="en-ID" sz="2400" dirty="0"/>
              <a:t> </a:t>
            </a:r>
            <a:r>
              <a:rPr lang="en-ID" sz="2400" dirty="0" err="1"/>
              <a:t>pada</a:t>
            </a:r>
            <a:r>
              <a:rPr lang="en-ID" sz="2400" dirty="0"/>
              <a:t> </a:t>
            </a:r>
            <a:r>
              <a:rPr lang="en-ID" sz="2400" dirty="0" err="1"/>
              <a:t>keuntungan</a:t>
            </a:r>
            <a:r>
              <a:rPr lang="en-ID" sz="2400" dirty="0"/>
              <a:t> </a:t>
            </a:r>
            <a:r>
              <a:rPr lang="en-ID" sz="2400" dirty="0" err="1"/>
              <a:t>finansial</a:t>
            </a:r>
            <a:r>
              <a:rPr lang="en-ID" sz="2400" dirty="0"/>
              <a:t> </a:t>
            </a:r>
            <a:r>
              <a:rPr lang="en-ID" sz="2400" dirty="0" err="1"/>
              <a:t>tetapi</a:t>
            </a:r>
            <a:r>
              <a:rPr lang="en-ID" sz="2400" dirty="0"/>
              <a:t> </a:t>
            </a:r>
            <a:r>
              <a:rPr lang="en-ID" sz="2400" dirty="0" err="1"/>
              <a:t>juga</a:t>
            </a:r>
            <a:r>
              <a:rPr lang="en-ID" sz="2400" dirty="0"/>
              <a:t> </a:t>
            </a:r>
            <a:r>
              <a:rPr lang="en-ID" sz="2400" dirty="0" err="1"/>
              <a:t>pada</a:t>
            </a:r>
            <a:r>
              <a:rPr lang="en-ID" sz="2400" dirty="0"/>
              <a:t> </a:t>
            </a:r>
            <a:r>
              <a:rPr lang="en-ID" sz="2400" dirty="0" err="1"/>
              <a:t>kesejahteraan</a:t>
            </a:r>
            <a:r>
              <a:rPr lang="en-ID" sz="2400" dirty="0"/>
              <a:t> </a:t>
            </a:r>
            <a:r>
              <a:rPr lang="en-ID" sz="2400" dirty="0" err="1"/>
              <a:t>sosial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lingkungan</a:t>
            </a:r>
            <a:r>
              <a:rPr lang="en-ID" sz="2400" dirty="0"/>
              <a:t>.</a:t>
            </a:r>
            <a:endParaRPr lang="en-US" sz="2400" dirty="0"/>
          </a:p>
          <a:p>
            <a:pPr lvl="1" algn="just"/>
            <a:r>
              <a:rPr lang="en-ID" sz="2400" b="1" dirty="0" err="1"/>
              <a:t>Keberlanjutan</a:t>
            </a:r>
            <a:r>
              <a:rPr lang="en-ID" sz="2400" dirty="0"/>
              <a:t>: </a:t>
            </a:r>
            <a:r>
              <a:rPr lang="en-ID" sz="2400" dirty="0" err="1"/>
              <a:t>Manajemen</a:t>
            </a:r>
            <a:r>
              <a:rPr lang="en-ID" sz="2400" dirty="0"/>
              <a:t> yang </a:t>
            </a:r>
            <a:r>
              <a:rPr lang="en-ID" sz="2400" dirty="0" err="1"/>
              <a:t>beretika</a:t>
            </a:r>
            <a:r>
              <a:rPr lang="en-ID" sz="2400" dirty="0"/>
              <a:t> </a:t>
            </a:r>
            <a:r>
              <a:rPr lang="en-ID" sz="2400" dirty="0" err="1"/>
              <a:t>juga</a:t>
            </a:r>
            <a:r>
              <a:rPr lang="en-ID" sz="2400" dirty="0"/>
              <a:t> </a:t>
            </a:r>
            <a:r>
              <a:rPr lang="en-ID" sz="2400" dirty="0" err="1"/>
              <a:t>memperhatikan</a:t>
            </a:r>
            <a:r>
              <a:rPr lang="en-ID" sz="2400" dirty="0"/>
              <a:t> </a:t>
            </a:r>
            <a:r>
              <a:rPr lang="en-ID" sz="2400" dirty="0" err="1"/>
              <a:t>keberlanjutan</a:t>
            </a:r>
            <a:r>
              <a:rPr lang="en-ID" sz="2400" dirty="0"/>
              <a:t> </a:t>
            </a:r>
            <a:r>
              <a:rPr lang="en-ID" sz="2400" dirty="0" err="1"/>
              <a:t>jangka</a:t>
            </a:r>
            <a:r>
              <a:rPr lang="en-ID" sz="2400" dirty="0"/>
              <a:t> </a:t>
            </a:r>
            <a:r>
              <a:rPr lang="en-ID" sz="2400" dirty="0" err="1"/>
              <a:t>panjang</a:t>
            </a:r>
            <a:r>
              <a:rPr lang="en-ID" sz="2400" dirty="0"/>
              <a:t>, </a:t>
            </a:r>
            <a:r>
              <a:rPr lang="en-ID" sz="2400" dirty="0" err="1"/>
              <a:t>termasuk</a:t>
            </a:r>
            <a:r>
              <a:rPr lang="en-ID" sz="2400" dirty="0"/>
              <a:t> </a:t>
            </a:r>
            <a:r>
              <a:rPr lang="en-ID" sz="2400" dirty="0" err="1"/>
              <a:t>penggunaan</a:t>
            </a:r>
            <a:r>
              <a:rPr lang="en-ID" sz="2400" dirty="0"/>
              <a:t> </a:t>
            </a:r>
            <a:r>
              <a:rPr lang="en-ID" sz="2400" dirty="0" err="1"/>
              <a:t>sumber</a:t>
            </a:r>
            <a:r>
              <a:rPr lang="en-ID" sz="2400" dirty="0"/>
              <a:t> </a:t>
            </a:r>
            <a:r>
              <a:rPr lang="en-ID" sz="2400" dirty="0" err="1"/>
              <a:t>daya</a:t>
            </a:r>
            <a:r>
              <a:rPr lang="en-ID" sz="2400" dirty="0"/>
              <a:t> </a:t>
            </a:r>
            <a:r>
              <a:rPr lang="en-ID" sz="2400" dirty="0" err="1"/>
              <a:t>alam</a:t>
            </a:r>
            <a:r>
              <a:rPr lang="en-ID" sz="2400" dirty="0"/>
              <a:t> </a:t>
            </a:r>
            <a:r>
              <a:rPr lang="en-ID" sz="2400" dirty="0" err="1"/>
              <a:t>secara</a:t>
            </a:r>
            <a:r>
              <a:rPr lang="en-ID" sz="2400" dirty="0"/>
              <a:t> </a:t>
            </a:r>
            <a:r>
              <a:rPr lang="en-ID" sz="2400" dirty="0" err="1"/>
              <a:t>bertanggung</a:t>
            </a:r>
            <a:r>
              <a:rPr lang="en-ID" sz="2400" dirty="0"/>
              <a:t> </a:t>
            </a:r>
            <a:r>
              <a:rPr lang="en-ID" sz="2400" dirty="0" err="1"/>
              <a:t>jawab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mengurangi</a:t>
            </a:r>
            <a:r>
              <a:rPr lang="en-ID" sz="2400" dirty="0"/>
              <a:t> </a:t>
            </a:r>
            <a:r>
              <a:rPr lang="en-ID" sz="2400" dirty="0" err="1"/>
              <a:t>dampak</a:t>
            </a:r>
            <a:r>
              <a:rPr lang="en-ID" sz="2400" dirty="0"/>
              <a:t> </a:t>
            </a:r>
            <a:r>
              <a:rPr lang="en-ID" sz="2400" dirty="0" err="1"/>
              <a:t>negatif</a:t>
            </a:r>
            <a:r>
              <a:rPr lang="en-ID" sz="2400" dirty="0"/>
              <a:t> </a:t>
            </a:r>
            <a:r>
              <a:rPr lang="en-ID" sz="2400" dirty="0" err="1"/>
              <a:t>terhadap</a:t>
            </a:r>
            <a:r>
              <a:rPr lang="en-ID" sz="2400" dirty="0"/>
              <a:t> </a:t>
            </a:r>
            <a:r>
              <a:rPr lang="en-ID" sz="2400" dirty="0" err="1"/>
              <a:t>lingkungan</a:t>
            </a:r>
            <a:r>
              <a:rPr lang="en-ID" sz="2400" dirty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682" y="476727"/>
            <a:ext cx="754138" cy="88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1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5"/>
          <p:cNvSpPr/>
          <p:nvPr/>
        </p:nvSpPr>
        <p:spPr>
          <a:xfrm flipH="1">
            <a:off x="83127" y="2085603"/>
            <a:ext cx="12192000" cy="3916996"/>
          </a:xfrm>
          <a:custGeom>
            <a:avLst/>
            <a:gdLst/>
            <a:ahLst/>
            <a:cxnLst/>
            <a:rect l="l" t="t" r="r" b="b"/>
            <a:pathLst>
              <a:path w="12288615" h="3916996">
                <a:moveTo>
                  <a:pt x="12288615" y="0"/>
                </a:moveTo>
                <a:lnTo>
                  <a:pt x="0" y="0"/>
                </a:lnTo>
                <a:lnTo>
                  <a:pt x="0" y="3916996"/>
                </a:lnTo>
                <a:lnTo>
                  <a:pt x="12288615" y="3916996"/>
                </a:lnTo>
                <a:lnTo>
                  <a:pt x="122886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14"/>
          <p:cNvSpPr/>
          <p:nvPr/>
        </p:nvSpPr>
        <p:spPr>
          <a:xfrm>
            <a:off x="-3482681" y="-210192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14"/>
          <p:cNvSpPr/>
          <p:nvPr/>
        </p:nvSpPr>
        <p:spPr>
          <a:xfrm>
            <a:off x="4759532" y="4380217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 err="1"/>
              <a:t>Aspek-aspek</a:t>
            </a:r>
            <a:r>
              <a:rPr b="1" dirty="0"/>
              <a:t> </a:t>
            </a:r>
            <a:r>
              <a:rPr b="1" dirty="0" err="1"/>
              <a:t>Utama</a:t>
            </a:r>
            <a:r>
              <a:rPr b="1" dirty="0"/>
              <a:t> </a:t>
            </a:r>
            <a:r>
              <a:rPr b="1" dirty="0" err="1" smtClean="0"/>
              <a:t>dalam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b="1" dirty="0" smtClean="0"/>
              <a:t> </a:t>
            </a:r>
            <a:r>
              <a:rPr b="1" dirty="0" err="1"/>
              <a:t>Aksiologi</a:t>
            </a:r>
            <a:r>
              <a:rPr b="1" dirty="0"/>
              <a:t> </a:t>
            </a:r>
            <a:r>
              <a:rPr b="1" dirty="0" err="1"/>
              <a:t>Manajemen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85725" lvl="1" indent="0" algn="just">
              <a:buNone/>
            </a:pPr>
            <a:r>
              <a:rPr lang="en-ID" sz="3200" b="1" dirty="0" smtClean="0"/>
              <a:t>C. </a:t>
            </a:r>
            <a:r>
              <a:rPr lang="en-ID" sz="3200" b="1" dirty="0" err="1" smtClean="0"/>
              <a:t>Tujuan</a:t>
            </a:r>
            <a:r>
              <a:rPr lang="en-ID" sz="3200" b="1" dirty="0" smtClean="0"/>
              <a:t> </a:t>
            </a:r>
            <a:r>
              <a:rPr lang="en-ID" sz="3200" b="1" dirty="0" err="1" smtClean="0"/>
              <a:t>Manajerial</a:t>
            </a:r>
            <a:r>
              <a:rPr lang="en-ID" sz="3200" b="1" dirty="0" smtClean="0"/>
              <a:t> </a:t>
            </a:r>
            <a:r>
              <a:rPr lang="en-ID" sz="3200" b="1" dirty="0" err="1" smtClean="0"/>
              <a:t>dalam</a:t>
            </a:r>
            <a:r>
              <a:rPr lang="en-ID" sz="3200" b="1" dirty="0" smtClean="0"/>
              <a:t> </a:t>
            </a:r>
            <a:r>
              <a:rPr lang="en-ID" sz="3200" b="1" dirty="0" err="1" smtClean="0"/>
              <a:t>Aksiologi</a:t>
            </a:r>
            <a:endParaRPr lang="en-ID" sz="3200" b="1" dirty="0" smtClean="0"/>
          </a:p>
          <a:p>
            <a:pPr lvl="1" algn="just"/>
            <a:r>
              <a:rPr lang="en-ID" sz="2400" b="1" dirty="0" err="1" smtClean="0"/>
              <a:t>Tujuan</a:t>
            </a:r>
            <a:r>
              <a:rPr lang="en-ID" sz="2400" b="1" dirty="0" smtClean="0"/>
              <a:t> </a:t>
            </a:r>
            <a:r>
              <a:rPr lang="en-ID" sz="2400" b="1" dirty="0" err="1" smtClean="0"/>
              <a:t>Organisasi</a:t>
            </a:r>
            <a:r>
              <a:rPr lang="en-ID" sz="2400" b="1" dirty="0" smtClean="0"/>
              <a:t> vs. </a:t>
            </a:r>
            <a:r>
              <a:rPr lang="en-ID" sz="2400" b="1" dirty="0" err="1" smtClean="0"/>
              <a:t>Tujuan</a:t>
            </a:r>
            <a:r>
              <a:rPr lang="en-ID" sz="2400" b="1" dirty="0" smtClean="0"/>
              <a:t> </a:t>
            </a:r>
            <a:r>
              <a:rPr lang="en-ID" sz="2400" b="1" dirty="0" err="1" smtClean="0"/>
              <a:t>Pribadi</a:t>
            </a:r>
            <a:r>
              <a:rPr lang="en-ID" sz="2400" dirty="0" smtClean="0"/>
              <a:t>: </a:t>
            </a:r>
            <a:r>
              <a:rPr lang="en-ID" sz="2400" dirty="0" err="1" smtClean="0"/>
              <a:t>Aksiologi</a:t>
            </a:r>
            <a:r>
              <a:rPr lang="en-ID" sz="2400" dirty="0" smtClean="0"/>
              <a:t> </a:t>
            </a:r>
            <a:r>
              <a:rPr lang="en-ID" sz="2400" dirty="0" err="1" smtClean="0"/>
              <a:t>dalam</a:t>
            </a:r>
            <a:r>
              <a:rPr lang="en-ID" sz="2400" dirty="0" smtClean="0"/>
              <a:t> </a:t>
            </a:r>
            <a:r>
              <a:rPr lang="en-ID" sz="2400" dirty="0" err="1" smtClean="0"/>
              <a:t>manajemen</a:t>
            </a:r>
            <a:r>
              <a:rPr lang="en-ID" sz="2400" dirty="0" smtClean="0"/>
              <a:t> </a:t>
            </a:r>
            <a:r>
              <a:rPr lang="en-ID" sz="2400" dirty="0" err="1" smtClean="0"/>
              <a:t>mengakui</a:t>
            </a:r>
            <a:r>
              <a:rPr lang="en-ID" sz="2400" dirty="0" smtClean="0"/>
              <a:t> </a:t>
            </a:r>
            <a:r>
              <a:rPr lang="en-ID" sz="2400" dirty="0" err="1" smtClean="0"/>
              <a:t>bahwa</a:t>
            </a:r>
            <a:r>
              <a:rPr lang="en-ID" sz="2400" dirty="0" smtClean="0"/>
              <a:t> </a:t>
            </a:r>
            <a:r>
              <a:rPr lang="en-ID" sz="2400" dirty="0" err="1" smtClean="0"/>
              <a:t>ada</a:t>
            </a:r>
            <a:r>
              <a:rPr lang="en-ID" sz="2400" dirty="0" smtClean="0"/>
              <a:t> </a:t>
            </a:r>
            <a:r>
              <a:rPr lang="en-ID" sz="2400" dirty="0" err="1" smtClean="0"/>
              <a:t>potensi</a:t>
            </a:r>
            <a:r>
              <a:rPr lang="en-ID" sz="2400" dirty="0" smtClean="0"/>
              <a:t> </a:t>
            </a:r>
            <a:r>
              <a:rPr lang="en-ID" sz="2400" dirty="0" err="1" smtClean="0"/>
              <a:t>konflik</a:t>
            </a:r>
            <a:r>
              <a:rPr lang="en-ID" sz="2400" dirty="0" smtClean="0"/>
              <a:t> </a:t>
            </a:r>
            <a:r>
              <a:rPr lang="en-ID" sz="2400" dirty="0" err="1" smtClean="0"/>
              <a:t>antara</a:t>
            </a:r>
            <a:r>
              <a:rPr lang="en-ID" sz="2400" dirty="0" smtClean="0"/>
              <a:t> </a:t>
            </a:r>
            <a:r>
              <a:rPr lang="en-ID" sz="2400" dirty="0" err="1" smtClean="0"/>
              <a:t>tujuan</a:t>
            </a:r>
            <a:r>
              <a:rPr lang="en-ID" sz="2400" dirty="0" smtClean="0"/>
              <a:t> </a:t>
            </a:r>
            <a:r>
              <a:rPr lang="en-ID" sz="2400" dirty="0" err="1" smtClean="0"/>
              <a:t>organisasi</a:t>
            </a:r>
            <a:r>
              <a:rPr lang="en-ID" sz="2400" dirty="0" smtClean="0"/>
              <a:t> (</a:t>
            </a:r>
            <a:r>
              <a:rPr lang="en-ID" sz="2400" dirty="0" err="1" smtClean="0"/>
              <a:t>misalnya</a:t>
            </a:r>
            <a:r>
              <a:rPr lang="en-ID" sz="2400" dirty="0" smtClean="0"/>
              <a:t>, </a:t>
            </a:r>
            <a:r>
              <a:rPr lang="en-ID" sz="2400" dirty="0" err="1" smtClean="0"/>
              <a:t>pertumbuhan</a:t>
            </a:r>
            <a:r>
              <a:rPr lang="en-ID" sz="2400" dirty="0" smtClean="0"/>
              <a:t> </a:t>
            </a:r>
            <a:r>
              <a:rPr lang="en-ID" sz="2400" dirty="0" err="1" smtClean="0"/>
              <a:t>atau</a:t>
            </a:r>
            <a:r>
              <a:rPr lang="en-ID" sz="2400" dirty="0" smtClean="0"/>
              <a:t> </a:t>
            </a:r>
            <a:r>
              <a:rPr lang="en-ID" sz="2400" dirty="0" err="1" smtClean="0"/>
              <a:t>laba</a:t>
            </a:r>
            <a:r>
              <a:rPr lang="en-ID" sz="2400" dirty="0" smtClean="0"/>
              <a:t>) </a:t>
            </a:r>
            <a:r>
              <a:rPr lang="en-ID" sz="2400" dirty="0" err="1" smtClean="0"/>
              <a:t>dan</a:t>
            </a:r>
            <a:r>
              <a:rPr lang="en-ID" sz="2400" dirty="0" smtClean="0"/>
              <a:t> </a:t>
            </a:r>
            <a:r>
              <a:rPr lang="en-ID" sz="2400" dirty="0" err="1" smtClean="0"/>
              <a:t>tujuan</a:t>
            </a:r>
            <a:r>
              <a:rPr lang="en-ID" sz="2400" dirty="0" smtClean="0"/>
              <a:t> </a:t>
            </a:r>
            <a:r>
              <a:rPr lang="en-ID" sz="2400" dirty="0" err="1" smtClean="0"/>
              <a:t>individu</a:t>
            </a:r>
            <a:r>
              <a:rPr lang="en-ID" sz="2400" dirty="0" smtClean="0"/>
              <a:t> (</a:t>
            </a:r>
            <a:r>
              <a:rPr lang="en-ID" sz="2400" dirty="0" err="1" smtClean="0"/>
              <a:t>misalnya</a:t>
            </a:r>
            <a:r>
              <a:rPr lang="en-ID" sz="2400" dirty="0" smtClean="0"/>
              <a:t>, </a:t>
            </a:r>
            <a:r>
              <a:rPr lang="en-ID" sz="2400" dirty="0" err="1" smtClean="0"/>
              <a:t>kepuasan</a:t>
            </a:r>
            <a:r>
              <a:rPr lang="en-ID" sz="2400" dirty="0" smtClean="0"/>
              <a:t> </a:t>
            </a:r>
            <a:r>
              <a:rPr lang="en-ID" sz="2400" dirty="0" err="1" smtClean="0"/>
              <a:t>kerja</a:t>
            </a:r>
            <a:r>
              <a:rPr lang="en-ID" sz="2400" dirty="0" smtClean="0"/>
              <a:t> </a:t>
            </a:r>
            <a:r>
              <a:rPr lang="en-ID" sz="2400" dirty="0" err="1" smtClean="0"/>
              <a:t>atau</a:t>
            </a:r>
            <a:r>
              <a:rPr lang="en-ID" sz="2400" dirty="0" smtClean="0"/>
              <a:t> </a:t>
            </a:r>
            <a:r>
              <a:rPr lang="en-ID" sz="2400" dirty="0" err="1" smtClean="0"/>
              <a:t>kesejahteraan</a:t>
            </a:r>
            <a:r>
              <a:rPr lang="en-ID" sz="2400" dirty="0" smtClean="0"/>
              <a:t> </a:t>
            </a:r>
            <a:r>
              <a:rPr lang="en-ID" sz="2400" dirty="0" err="1" smtClean="0"/>
              <a:t>pribadi</a:t>
            </a:r>
            <a:r>
              <a:rPr lang="en-ID" sz="2400" dirty="0" smtClean="0"/>
              <a:t>). </a:t>
            </a:r>
            <a:r>
              <a:rPr lang="en-ID" sz="2400" dirty="0" err="1" smtClean="0"/>
              <a:t>Manajer</a:t>
            </a:r>
            <a:r>
              <a:rPr lang="en-ID" sz="2400" dirty="0" smtClean="0"/>
              <a:t> </a:t>
            </a:r>
            <a:r>
              <a:rPr lang="en-ID" sz="2400" dirty="0" err="1" smtClean="0"/>
              <a:t>harus</a:t>
            </a:r>
            <a:r>
              <a:rPr lang="en-ID" sz="2400" dirty="0" smtClean="0"/>
              <a:t> </a:t>
            </a:r>
            <a:r>
              <a:rPr lang="en-ID" sz="2400" dirty="0" err="1" smtClean="0"/>
              <a:t>menemukan</a:t>
            </a:r>
            <a:r>
              <a:rPr lang="en-ID" sz="2400" dirty="0" smtClean="0"/>
              <a:t> </a:t>
            </a:r>
            <a:r>
              <a:rPr lang="en-ID" sz="2400" dirty="0" err="1" smtClean="0"/>
              <a:t>cara</a:t>
            </a:r>
            <a:r>
              <a:rPr lang="en-ID" sz="2400" dirty="0" smtClean="0"/>
              <a:t> </a:t>
            </a:r>
            <a:r>
              <a:rPr lang="en-ID" sz="2400" dirty="0" err="1" smtClean="0"/>
              <a:t>untuk</a:t>
            </a:r>
            <a:r>
              <a:rPr lang="en-ID" sz="2400" dirty="0" smtClean="0"/>
              <a:t> </a:t>
            </a:r>
            <a:r>
              <a:rPr lang="en-ID" sz="2400" dirty="0" err="1" smtClean="0"/>
              <a:t>menyeimbangkan</a:t>
            </a:r>
            <a:r>
              <a:rPr lang="en-ID" sz="2400" dirty="0" smtClean="0"/>
              <a:t> </a:t>
            </a:r>
            <a:r>
              <a:rPr lang="en-ID" sz="2400" dirty="0" err="1" smtClean="0"/>
              <a:t>kedua</a:t>
            </a:r>
            <a:r>
              <a:rPr lang="en-ID" sz="2400" dirty="0" smtClean="0"/>
              <a:t> </a:t>
            </a:r>
            <a:r>
              <a:rPr lang="en-ID" sz="2400" dirty="0" err="1" smtClean="0"/>
              <a:t>kepentingan</a:t>
            </a:r>
            <a:r>
              <a:rPr lang="en-ID" sz="2400" dirty="0" smtClean="0"/>
              <a:t> </a:t>
            </a:r>
            <a:r>
              <a:rPr lang="en-ID" sz="2400" dirty="0" err="1" smtClean="0"/>
              <a:t>ini</a:t>
            </a:r>
            <a:r>
              <a:rPr lang="en-ID" sz="2400" dirty="0" smtClean="0"/>
              <a:t>.</a:t>
            </a:r>
            <a:endParaRPr lang="en-US" sz="2400" dirty="0" smtClean="0"/>
          </a:p>
          <a:p>
            <a:pPr lvl="1" algn="just"/>
            <a:r>
              <a:rPr lang="en-ID" sz="2400" b="1" dirty="0" err="1" smtClean="0"/>
              <a:t>Manfaat</a:t>
            </a:r>
            <a:r>
              <a:rPr lang="en-ID" sz="2400" b="1" dirty="0" smtClean="0"/>
              <a:t> </a:t>
            </a:r>
            <a:r>
              <a:rPr lang="en-ID" sz="2400" b="1" dirty="0" err="1" smtClean="0"/>
              <a:t>Kolektif</a:t>
            </a:r>
            <a:r>
              <a:rPr lang="en-ID" sz="2400" dirty="0" smtClean="0"/>
              <a:t>: </a:t>
            </a:r>
            <a:r>
              <a:rPr lang="en-ID" sz="2400" dirty="0" err="1" smtClean="0"/>
              <a:t>Manajemen</a:t>
            </a:r>
            <a:r>
              <a:rPr lang="en-ID" sz="2400" dirty="0" smtClean="0"/>
              <a:t> </a:t>
            </a:r>
            <a:r>
              <a:rPr lang="en-ID" sz="2400" dirty="0" err="1" smtClean="0"/>
              <a:t>sering</a:t>
            </a:r>
            <a:r>
              <a:rPr lang="en-ID" sz="2400" dirty="0" smtClean="0"/>
              <a:t> kali </a:t>
            </a:r>
            <a:r>
              <a:rPr lang="en-ID" sz="2400" dirty="0" err="1" smtClean="0"/>
              <a:t>bertujuan</a:t>
            </a:r>
            <a:r>
              <a:rPr lang="en-ID" sz="2400" dirty="0" smtClean="0"/>
              <a:t> </a:t>
            </a:r>
            <a:r>
              <a:rPr lang="en-ID" sz="2400" dirty="0" err="1" smtClean="0"/>
              <a:t>untuk</a:t>
            </a:r>
            <a:r>
              <a:rPr lang="en-ID" sz="2400" dirty="0" smtClean="0"/>
              <a:t> </a:t>
            </a:r>
            <a:r>
              <a:rPr lang="en-ID" sz="2400" dirty="0" err="1" smtClean="0"/>
              <a:t>mencapai</a:t>
            </a:r>
            <a:r>
              <a:rPr lang="en-ID" sz="2400" dirty="0" smtClean="0"/>
              <a:t> </a:t>
            </a:r>
            <a:r>
              <a:rPr lang="en-ID" sz="2400" dirty="0" err="1" smtClean="0"/>
              <a:t>tujuan</a:t>
            </a:r>
            <a:r>
              <a:rPr lang="en-ID" sz="2400" dirty="0" smtClean="0"/>
              <a:t> </a:t>
            </a:r>
            <a:r>
              <a:rPr lang="en-ID" sz="2400" dirty="0" err="1" smtClean="0"/>
              <a:t>kolektif</a:t>
            </a:r>
            <a:r>
              <a:rPr lang="en-ID" sz="2400" dirty="0" smtClean="0"/>
              <a:t> yang </a:t>
            </a:r>
            <a:r>
              <a:rPr lang="en-ID" sz="2400" dirty="0" err="1" smtClean="0"/>
              <a:t>tidak</a:t>
            </a:r>
            <a:r>
              <a:rPr lang="en-ID" sz="2400" dirty="0" smtClean="0"/>
              <a:t> </a:t>
            </a:r>
            <a:r>
              <a:rPr lang="en-ID" sz="2400" dirty="0" err="1" smtClean="0"/>
              <a:t>hanya</a:t>
            </a:r>
            <a:r>
              <a:rPr lang="en-ID" sz="2400" dirty="0" smtClean="0"/>
              <a:t> </a:t>
            </a:r>
            <a:r>
              <a:rPr lang="en-ID" sz="2400" dirty="0" err="1" smtClean="0"/>
              <a:t>menguntungkan</a:t>
            </a:r>
            <a:r>
              <a:rPr lang="en-ID" sz="2400" dirty="0" smtClean="0"/>
              <a:t> </a:t>
            </a:r>
            <a:r>
              <a:rPr lang="en-ID" sz="2400" dirty="0" err="1" smtClean="0"/>
              <a:t>organisasi</a:t>
            </a:r>
            <a:r>
              <a:rPr lang="en-ID" sz="2400" dirty="0" smtClean="0"/>
              <a:t>, </a:t>
            </a:r>
            <a:r>
              <a:rPr lang="en-ID" sz="2400" dirty="0" err="1" smtClean="0"/>
              <a:t>tetapi</a:t>
            </a:r>
            <a:r>
              <a:rPr lang="en-ID" sz="2400" dirty="0" smtClean="0"/>
              <a:t> </a:t>
            </a:r>
            <a:r>
              <a:rPr lang="en-ID" sz="2400" dirty="0" err="1" smtClean="0"/>
              <a:t>juga</a:t>
            </a:r>
            <a:r>
              <a:rPr lang="en-ID" sz="2400" dirty="0" smtClean="0"/>
              <a:t> </a:t>
            </a:r>
            <a:r>
              <a:rPr lang="en-ID" sz="2400" dirty="0" err="1" smtClean="0"/>
              <a:t>memberikan</a:t>
            </a:r>
            <a:r>
              <a:rPr lang="en-ID" sz="2400" dirty="0" smtClean="0"/>
              <a:t> </a:t>
            </a:r>
            <a:r>
              <a:rPr lang="en-ID" sz="2400" dirty="0" err="1" smtClean="0"/>
              <a:t>nilai</a:t>
            </a:r>
            <a:r>
              <a:rPr lang="en-ID" sz="2400" dirty="0" smtClean="0"/>
              <a:t> </a:t>
            </a:r>
            <a:r>
              <a:rPr lang="en-ID" sz="2400" dirty="0" err="1" smtClean="0"/>
              <a:t>kepada</a:t>
            </a:r>
            <a:r>
              <a:rPr lang="en-ID" sz="2400" dirty="0" smtClean="0"/>
              <a:t> </a:t>
            </a:r>
            <a:r>
              <a:rPr lang="en-ID" sz="2400" dirty="0" err="1" smtClean="0"/>
              <a:t>pelanggan</a:t>
            </a:r>
            <a:r>
              <a:rPr lang="en-ID" sz="2400" dirty="0" smtClean="0"/>
              <a:t>, </a:t>
            </a:r>
            <a:r>
              <a:rPr lang="en-ID" sz="2400" dirty="0" err="1" smtClean="0"/>
              <a:t>karyawan</a:t>
            </a:r>
            <a:r>
              <a:rPr lang="en-ID" sz="2400" dirty="0" smtClean="0"/>
              <a:t>, </a:t>
            </a:r>
            <a:r>
              <a:rPr lang="en-ID" sz="2400" dirty="0" err="1" smtClean="0"/>
              <a:t>pemegang</a:t>
            </a:r>
            <a:r>
              <a:rPr lang="en-ID" sz="2400" dirty="0" smtClean="0"/>
              <a:t> </a:t>
            </a:r>
            <a:r>
              <a:rPr lang="en-ID" sz="2400" dirty="0" err="1" smtClean="0"/>
              <a:t>saham</a:t>
            </a:r>
            <a:r>
              <a:rPr lang="en-ID" sz="2400" dirty="0" smtClean="0"/>
              <a:t>, </a:t>
            </a:r>
            <a:r>
              <a:rPr lang="en-ID" sz="2400" dirty="0" err="1" smtClean="0"/>
              <a:t>dan</a:t>
            </a:r>
            <a:r>
              <a:rPr lang="en-ID" sz="2400" dirty="0" smtClean="0"/>
              <a:t> </a:t>
            </a:r>
            <a:r>
              <a:rPr lang="en-ID" sz="2400" dirty="0" err="1" smtClean="0"/>
              <a:t>komunitas</a:t>
            </a:r>
            <a:r>
              <a:rPr lang="en-ID" sz="2400" dirty="0" smtClean="0"/>
              <a:t> yang </a:t>
            </a:r>
            <a:r>
              <a:rPr lang="en-ID" sz="2400" dirty="0" err="1" smtClean="0"/>
              <a:t>lebih</a:t>
            </a:r>
            <a:r>
              <a:rPr lang="en-ID" sz="2400" dirty="0" smtClean="0"/>
              <a:t> </a:t>
            </a:r>
            <a:r>
              <a:rPr lang="en-ID" sz="2400" dirty="0" err="1" smtClean="0"/>
              <a:t>luas</a:t>
            </a:r>
            <a:r>
              <a:rPr lang="en-ID" sz="2400" dirty="0" smtClean="0"/>
              <a:t>.</a:t>
            </a:r>
            <a:endParaRPr lang="en-US" sz="2400" dirty="0" smtClean="0"/>
          </a:p>
          <a:p>
            <a:pPr lvl="1" algn="just"/>
            <a:r>
              <a:rPr lang="en-ID" sz="2400" b="1" dirty="0" err="1" smtClean="0"/>
              <a:t>Kesejahteraan</a:t>
            </a:r>
            <a:r>
              <a:rPr lang="en-ID" sz="2400" b="1" dirty="0" smtClean="0"/>
              <a:t> </a:t>
            </a:r>
            <a:r>
              <a:rPr lang="en-ID" sz="2400" b="1" dirty="0" err="1" smtClean="0"/>
              <a:t>Jangka</a:t>
            </a:r>
            <a:r>
              <a:rPr lang="en-ID" sz="2400" b="1" dirty="0" smtClean="0"/>
              <a:t> </a:t>
            </a:r>
            <a:r>
              <a:rPr lang="en-ID" sz="2400" b="1" dirty="0" err="1" smtClean="0"/>
              <a:t>Panjang</a:t>
            </a:r>
            <a:r>
              <a:rPr lang="en-ID" sz="2400" dirty="0" smtClean="0"/>
              <a:t>: </a:t>
            </a:r>
            <a:r>
              <a:rPr lang="en-ID" sz="2400" dirty="0" err="1" smtClean="0"/>
              <a:t>Dalam</a:t>
            </a:r>
            <a:r>
              <a:rPr lang="en-ID" sz="2400" dirty="0" smtClean="0"/>
              <a:t> </a:t>
            </a:r>
            <a:r>
              <a:rPr lang="en-ID" sz="2400" dirty="0" err="1" smtClean="0"/>
              <a:t>aksiologi</a:t>
            </a:r>
            <a:r>
              <a:rPr lang="en-ID" sz="2400" dirty="0" smtClean="0"/>
              <a:t> </a:t>
            </a:r>
            <a:r>
              <a:rPr lang="en-ID" sz="2400" dirty="0" err="1" smtClean="0"/>
              <a:t>manajemen</a:t>
            </a:r>
            <a:r>
              <a:rPr lang="en-ID" sz="2400" dirty="0" smtClean="0"/>
              <a:t>, </a:t>
            </a:r>
            <a:r>
              <a:rPr lang="en-ID" sz="2400" dirty="0" err="1" smtClean="0"/>
              <a:t>tujuan</a:t>
            </a:r>
            <a:r>
              <a:rPr lang="en-ID" sz="2400" dirty="0" smtClean="0"/>
              <a:t> </a:t>
            </a:r>
            <a:r>
              <a:rPr lang="en-ID" sz="2400" dirty="0" err="1" smtClean="0"/>
              <a:t>bukan</a:t>
            </a:r>
            <a:r>
              <a:rPr lang="en-ID" sz="2400" dirty="0" smtClean="0"/>
              <a:t> </a:t>
            </a:r>
            <a:r>
              <a:rPr lang="en-ID" sz="2400" dirty="0" err="1" smtClean="0"/>
              <a:t>hanya</a:t>
            </a:r>
            <a:r>
              <a:rPr lang="en-ID" sz="2400" dirty="0" smtClean="0"/>
              <a:t> </a:t>
            </a:r>
            <a:r>
              <a:rPr lang="en-ID" sz="2400" dirty="0" err="1" smtClean="0"/>
              <a:t>untuk</a:t>
            </a:r>
            <a:r>
              <a:rPr lang="en-ID" sz="2400" dirty="0" smtClean="0"/>
              <a:t> </a:t>
            </a:r>
            <a:r>
              <a:rPr lang="en-ID" sz="2400" dirty="0" err="1" smtClean="0"/>
              <a:t>mencapai</a:t>
            </a:r>
            <a:r>
              <a:rPr lang="en-ID" sz="2400" dirty="0" smtClean="0"/>
              <a:t> </a:t>
            </a:r>
            <a:r>
              <a:rPr lang="en-ID" sz="2400" dirty="0" err="1" smtClean="0"/>
              <a:t>keuntungan</a:t>
            </a:r>
            <a:r>
              <a:rPr lang="en-ID" sz="2400" dirty="0" smtClean="0"/>
              <a:t> </a:t>
            </a:r>
            <a:r>
              <a:rPr lang="en-ID" sz="2400" dirty="0" err="1" smtClean="0"/>
              <a:t>jangka</a:t>
            </a:r>
            <a:r>
              <a:rPr lang="en-ID" sz="2400" dirty="0" smtClean="0"/>
              <a:t> </a:t>
            </a:r>
            <a:r>
              <a:rPr lang="en-ID" sz="2400" dirty="0" err="1" smtClean="0"/>
              <a:t>pendek</a:t>
            </a:r>
            <a:r>
              <a:rPr lang="en-ID" sz="2400" dirty="0" smtClean="0"/>
              <a:t>, </a:t>
            </a:r>
            <a:r>
              <a:rPr lang="en-ID" sz="2400" dirty="0" err="1" smtClean="0"/>
              <a:t>tetapi</a:t>
            </a:r>
            <a:r>
              <a:rPr lang="en-ID" sz="2400" dirty="0" smtClean="0"/>
              <a:t> </a:t>
            </a:r>
            <a:r>
              <a:rPr lang="en-ID" sz="2400" dirty="0" err="1" smtClean="0"/>
              <a:t>juga</a:t>
            </a:r>
            <a:r>
              <a:rPr lang="en-ID" sz="2400" dirty="0" smtClean="0"/>
              <a:t> </a:t>
            </a:r>
            <a:r>
              <a:rPr lang="en-ID" sz="2400" dirty="0" err="1" smtClean="0"/>
              <a:t>mempertahankan</a:t>
            </a:r>
            <a:r>
              <a:rPr lang="en-ID" sz="2400" dirty="0" smtClean="0"/>
              <a:t> </a:t>
            </a:r>
            <a:r>
              <a:rPr lang="en-ID" sz="2400" dirty="0" err="1" smtClean="0"/>
              <a:t>kesejahteraan</a:t>
            </a:r>
            <a:r>
              <a:rPr lang="en-ID" sz="2400" dirty="0" smtClean="0"/>
              <a:t> </a:t>
            </a:r>
            <a:r>
              <a:rPr lang="en-ID" sz="2400" dirty="0" err="1" smtClean="0"/>
              <a:t>jangka</a:t>
            </a:r>
            <a:r>
              <a:rPr lang="en-ID" sz="2400" dirty="0" smtClean="0"/>
              <a:t> </a:t>
            </a:r>
            <a:r>
              <a:rPr lang="en-ID" sz="2400" dirty="0" err="1" smtClean="0"/>
              <a:t>panjang</a:t>
            </a:r>
            <a:r>
              <a:rPr lang="en-ID" sz="2400" dirty="0" smtClean="0"/>
              <a:t> </a:t>
            </a:r>
            <a:r>
              <a:rPr lang="en-ID" sz="2400" dirty="0" err="1" smtClean="0"/>
              <a:t>bagi</a:t>
            </a:r>
            <a:r>
              <a:rPr lang="en-ID" sz="2400" dirty="0" smtClean="0"/>
              <a:t> </a:t>
            </a:r>
            <a:r>
              <a:rPr lang="en-ID" sz="2400" dirty="0" err="1" smtClean="0"/>
              <a:t>seluruh</a:t>
            </a:r>
            <a:r>
              <a:rPr lang="en-ID" sz="2400" dirty="0" smtClean="0"/>
              <a:t> </a:t>
            </a:r>
            <a:r>
              <a:rPr lang="en-ID" sz="2400" dirty="0" err="1" smtClean="0"/>
              <a:t>pemangku</a:t>
            </a:r>
            <a:r>
              <a:rPr lang="en-ID" sz="2400" dirty="0" smtClean="0"/>
              <a:t> </a:t>
            </a:r>
            <a:r>
              <a:rPr lang="en-ID" sz="2400" dirty="0" err="1" smtClean="0"/>
              <a:t>kepentingan</a:t>
            </a:r>
            <a:r>
              <a:rPr lang="en-ID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682" y="476727"/>
            <a:ext cx="754138" cy="88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3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5"/>
          <p:cNvSpPr/>
          <p:nvPr/>
        </p:nvSpPr>
        <p:spPr>
          <a:xfrm flipH="1">
            <a:off x="-154380" y="1359065"/>
            <a:ext cx="12572011" cy="3916996"/>
          </a:xfrm>
          <a:custGeom>
            <a:avLst/>
            <a:gdLst/>
            <a:ahLst/>
            <a:cxnLst/>
            <a:rect l="l" t="t" r="r" b="b"/>
            <a:pathLst>
              <a:path w="12288615" h="3916996">
                <a:moveTo>
                  <a:pt x="12288615" y="0"/>
                </a:moveTo>
                <a:lnTo>
                  <a:pt x="0" y="0"/>
                </a:lnTo>
                <a:lnTo>
                  <a:pt x="0" y="3916996"/>
                </a:lnTo>
                <a:lnTo>
                  <a:pt x="12288615" y="3916996"/>
                </a:lnTo>
                <a:lnTo>
                  <a:pt x="122886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14"/>
          <p:cNvSpPr/>
          <p:nvPr/>
        </p:nvSpPr>
        <p:spPr>
          <a:xfrm>
            <a:off x="-3482681" y="-210192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14"/>
          <p:cNvSpPr/>
          <p:nvPr/>
        </p:nvSpPr>
        <p:spPr>
          <a:xfrm>
            <a:off x="4759532" y="4380217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 err="1"/>
              <a:t>Aspek-aspek</a:t>
            </a:r>
            <a:r>
              <a:rPr b="1" dirty="0"/>
              <a:t> </a:t>
            </a:r>
            <a:r>
              <a:rPr b="1" dirty="0" err="1"/>
              <a:t>Utama</a:t>
            </a:r>
            <a:r>
              <a:rPr b="1" dirty="0"/>
              <a:t> </a:t>
            </a:r>
            <a:r>
              <a:rPr b="1" dirty="0" err="1" smtClean="0"/>
              <a:t>dalam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b="1" dirty="0" smtClean="0"/>
              <a:t> </a:t>
            </a:r>
            <a:r>
              <a:rPr b="1" dirty="0" err="1"/>
              <a:t>Aksiologi</a:t>
            </a:r>
            <a:r>
              <a:rPr b="1" dirty="0"/>
              <a:t> </a:t>
            </a:r>
            <a:r>
              <a:rPr b="1" dirty="0" err="1"/>
              <a:t>Manajemen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85725" lvl="1" indent="0" algn="just">
              <a:buNone/>
            </a:pPr>
            <a:r>
              <a:rPr lang="en-ID" sz="2400" b="1" dirty="0" smtClean="0"/>
              <a:t>D. </a:t>
            </a:r>
            <a:r>
              <a:rPr lang="en-ID" b="1" dirty="0" err="1"/>
              <a:t>Pengambilan</a:t>
            </a:r>
            <a:r>
              <a:rPr lang="en-ID" b="1" dirty="0"/>
              <a:t> </a:t>
            </a:r>
            <a:r>
              <a:rPr lang="en-ID" b="1" dirty="0" err="1"/>
              <a:t>Keputusan</a:t>
            </a:r>
            <a:r>
              <a:rPr lang="en-ID" b="1" dirty="0"/>
              <a:t> </a:t>
            </a:r>
            <a:r>
              <a:rPr lang="en-ID" b="1" dirty="0" err="1"/>
              <a:t>Berbasis</a:t>
            </a:r>
            <a:r>
              <a:rPr lang="en-ID" b="1" dirty="0"/>
              <a:t> </a:t>
            </a:r>
            <a:r>
              <a:rPr lang="en-ID" b="1" dirty="0" err="1"/>
              <a:t>Nilai</a:t>
            </a:r>
            <a:endParaRPr lang="en-US" dirty="0"/>
          </a:p>
          <a:p>
            <a:pPr lvl="1" algn="just"/>
            <a:r>
              <a:rPr lang="en-ID" sz="2400" b="1" dirty="0" err="1"/>
              <a:t>Keputusan</a:t>
            </a:r>
            <a:r>
              <a:rPr lang="en-ID" sz="2400" b="1" dirty="0"/>
              <a:t> </a:t>
            </a:r>
            <a:r>
              <a:rPr lang="en-ID" sz="2400" b="1" dirty="0" err="1"/>
              <a:t>Etis</a:t>
            </a:r>
            <a:r>
              <a:rPr lang="en-ID" sz="2400" dirty="0"/>
              <a:t>: </a:t>
            </a:r>
            <a:r>
              <a:rPr lang="en-ID" sz="2400" dirty="0" err="1"/>
              <a:t>Manajer</a:t>
            </a:r>
            <a:r>
              <a:rPr lang="en-ID" sz="2400" dirty="0"/>
              <a:t> </a:t>
            </a:r>
            <a:r>
              <a:rPr lang="en-ID" sz="2400" dirty="0" err="1"/>
              <a:t>sering</a:t>
            </a:r>
            <a:r>
              <a:rPr lang="en-ID" sz="2400" dirty="0"/>
              <a:t> kali </a:t>
            </a:r>
            <a:r>
              <a:rPr lang="en-ID" sz="2400" dirty="0" err="1"/>
              <a:t>harus</a:t>
            </a:r>
            <a:r>
              <a:rPr lang="en-ID" sz="2400" dirty="0"/>
              <a:t> </a:t>
            </a:r>
            <a:r>
              <a:rPr lang="en-ID" sz="2400" dirty="0" err="1"/>
              <a:t>membuat</a:t>
            </a:r>
            <a:r>
              <a:rPr lang="en-ID" sz="2400" dirty="0"/>
              <a:t> </a:t>
            </a:r>
            <a:r>
              <a:rPr lang="en-ID" sz="2400" dirty="0" err="1"/>
              <a:t>keputusan</a:t>
            </a:r>
            <a:r>
              <a:rPr lang="en-ID" sz="2400" dirty="0"/>
              <a:t> </a:t>
            </a:r>
            <a:r>
              <a:rPr lang="en-ID" sz="2400" dirty="0" err="1"/>
              <a:t>sulit</a:t>
            </a:r>
            <a:r>
              <a:rPr lang="en-ID" sz="2400" dirty="0"/>
              <a:t> yang </a:t>
            </a:r>
            <a:r>
              <a:rPr lang="en-ID" sz="2400" dirty="0" err="1"/>
              <a:t>melibatkan</a:t>
            </a:r>
            <a:r>
              <a:rPr lang="en-ID" sz="2400" dirty="0"/>
              <a:t> </a:t>
            </a:r>
            <a:r>
              <a:rPr lang="en-ID" sz="2400" dirty="0" err="1"/>
              <a:t>konflik</a:t>
            </a:r>
            <a:r>
              <a:rPr lang="en-ID" sz="2400" dirty="0"/>
              <a:t> </a:t>
            </a:r>
            <a:r>
              <a:rPr lang="en-ID" sz="2400" dirty="0" err="1"/>
              <a:t>antara</a:t>
            </a:r>
            <a:r>
              <a:rPr lang="en-ID" sz="2400" dirty="0"/>
              <a:t> </a:t>
            </a:r>
            <a:r>
              <a:rPr lang="en-ID" sz="2400" dirty="0" err="1"/>
              <a:t>berbagai</a:t>
            </a:r>
            <a:r>
              <a:rPr lang="en-ID" sz="2400" dirty="0"/>
              <a:t> </a:t>
            </a:r>
            <a:r>
              <a:rPr lang="en-ID" sz="2400" dirty="0" err="1"/>
              <a:t>nilai</a:t>
            </a:r>
            <a:r>
              <a:rPr lang="en-ID" sz="2400" dirty="0"/>
              <a:t>, </a:t>
            </a:r>
            <a:r>
              <a:rPr lang="en-ID" sz="2400" dirty="0" err="1"/>
              <a:t>seperti</a:t>
            </a:r>
            <a:r>
              <a:rPr lang="en-ID" sz="2400" dirty="0"/>
              <a:t> </a:t>
            </a:r>
            <a:r>
              <a:rPr lang="en-ID" sz="2400" dirty="0" err="1"/>
              <a:t>antara</a:t>
            </a:r>
            <a:r>
              <a:rPr lang="en-ID" sz="2400" dirty="0"/>
              <a:t> </a:t>
            </a:r>
            <a:r>
              <a:rPr lang="en-ID" sz="2400" dirty="0" err="1"/>
              <a:t>efisiensi</a:t>
            </a:r>
            <a:r>
              <a:rPr lang="en-ID" sz="2400" dirty="0"/>
              <a:t> </a:t>
            </a:r>
            <a:r>
              <a:rPr lang="en-ID" sz="2400" dirty="0" err="1"/>
              <a:t>finansial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kesejahteraan</a:t>
            </a:r>
            <a:r>
              <a:rPr lang="en-ID" sz="2400" dirty="0"/>
              <a:t> </a:t>
            </a:r>
            <a:r>
              <a:rPr lang="en-ID" sz="2400" dirty="0" err="1"/>
              <a:t>karyawan</a:t>
            </a:r>
            <a:r>
              <a:rPr lang="en-ID" sz="2400" dirty="0"/>
              <a:t>. </a:t>
            </a:r>
            <a:r>
              <a:rPr lang="en-ID" sz="2400" dirty="0" err="1"/>
              <a:t>Aksiologi</a:t>
            </a:r>
            <a:r>
              <a:rPr lang="en-ID" sz="2400" dirty="0"/>
              <a:t> </a:t>
            </a:r>
            <a:r>
              <a:rPr lang="en-ID" sz="2400" dirty="0" err="1"/>
              <a:t>membantu</a:t>
            </a:r>
            <a:r>
              <a:rPr lang="en-ID" sz="2400" dirty="0"/>
              <a:t> </a:t>
            </a:r>
            <a:r>
              <a:rPr lang="en-ID" sz="2400" dirty="0" err="1"/>
              <a:t>memahami</a:t>
            </a:r>
            <a:r>
              <a:rPr lang="en-ID" sz="2400" dirty="0"/>
              <a:t> </a:t>
            </a:r>
            <a:r>
              <a:rPr lang="en-ID" sz="2400" dirty="0" err="1"/>
              <a:t>bagaimana</a:t>
            </a:r>
            <a:r>
              <a:rPr lang="en-ID" sz="2400" dirty="0"/>
              <a:t> </a:t>
            </a:r>
            <a:r>
              <a:rPr lang="en-ID" sz="2400" dirty="0" err="1"/>
              <a:t>nilai-nilai</a:t>
            </a:r>
            <a:r>
              <a:rPr lang="en-ID" sz="2400" dirty="0"/>
              <a:t> </a:t>
            </a:r>
            <a:r>
              <a:rPr lang="en-ID" sz="2400" dirty="0" err="1"/>
              <a:t>etis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moral </a:t>
            </a:r>
            <a:r>
              <a:rPr lang="en-ID" sz="2400" dirty="0" err="1"/>
              <a:t>seharusnya</a:t>
            </a:r>
            <a:r>
              <a:rPr lang="en-ID" sz="2400" dirty="0"/>
              <a:t> </a:t>
            </a:r>
            <a:r>
              <a:rPr lang="en-ID" sz="2400" dirty="0" err="1"/>
              <a:t>membentuk</a:t>
            </a:r>
            <a:r>
              <a:rPr lang="en-ID" sz="2400" dirty="0"/>
              <a:t> proses </a:t>
            </a:r>
            <a:r>
              <a:rPr lang="en-ID" sz="2400" dirty="0" err="1"/>
              <a:t>pengambilan</a:t>
            </a:r>
            <a:r>
              <a:rPr lang="en-ID" sz="2400" dirty="0"/>
              <a:t> </a:t>
            </a:r>
            <a:r>
              <a:rPr lang="en-ID" sz="2400" dirty="0" err="1"/>
              <a:t>keputusan</a:t>
            </a:r>
            <a:r>
              <a:rPr lang="en-ID" sz="2400" dirty="0"/>
              <a:t>.</a:t>
            </a:r>
            <a:endParaRPr lang="en-US" sz="2400" dirty="0"/>
          </a:p>
          <a:p>
            <a:pPr lvl="1" algn="just"/>
            <a:r>
              <a:rPr lang="en-ID" sz="2400" b="1" dirty="0"/>
              <a:t>Trade-offs</a:t>
            </a:r>
            <a:r>
              <a:rPr lang="en-ID" sz="2400" dirty="0"/>
              <a:t>: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manajemen</a:t>
            </a:r>
            <a:r>
              <a:rPr lang="en-ID" sz="2400" dirty="0"/>
              <a:t>, </a:t>
            </a:r>
            <a:r>
              <a:rPr lang="en-ID" sz="2400" dirty="0" err="1"/>
              <a:t>sering</a:t>
            </a:r>
            <a:r>
              <a:rPr lang="en-ID" sz="2400" dirty="0"/>
              <a:t> kali </a:t>
            </a:r>
            <a:r>
              <a:rPr lang="en-ID" sz="2400" dirty="0" err="1"/>
              <a:t>ada</a:t>
            </a:r>
            <a:r>
              <a:rPr lang="en-ID" sz="2400" dirty="0"/>
              <a:t> trade-off </a:t>
            </a:r>
            <a:r>
              <a:rPr lang="en-ID" sz="2400" dirty="0" err="1"/>
              <a:t>antara</a:t>
            </a:r>
            <a:r>
              <a:rPr lang="en-ID" sz="2400" dirty="0"/>
              <a:t> </a:t>
            </a:r>
            <a:r>
              <a:rPr lang="en-ID" sz="2400" dirty="0" err="1"/>
              <a:t>nilai-nilai</a:t>
            </a:r>
            <a:r>
              <a:rPr lang="en-ID" sz="2400" dirty="0"/>
              <a:t> yang </a:t>
            </a:r>
            <a:r>
              <a:rPr lang="en-ID" sz="2400" dirty="0" err="1"/>
              <a:t>berbeda</a:t>
            </a:r>
            <a:r>
              <a:rPr lang="en-ID" sz="2400" dirty="0"/>
              <a:t>. </a:t>
            </a:r>
            <a:r>
              <a:rPr lang="en-ID" sz="2400" dirty="0" err="1"/>
              <a:t>Misalnya</a:t>
            </a:r>
            <a:r>
              <a:rPr lang="en-ID" sz="2400" dirty="0"/>
              <a:t>, </a:t>
            </a:r>
            <a:r>
              <a:rPr lang="en-ID" sz="2400" dirty="0" err="1"/>
              <a:t>mengejar</a:t>
            </a:r>
            <a:r>
              <a:rPr lang="en-ID" sz="2400" dirty="0"/>
              <a:t> </a:t>
            </a:r>
            <a:r>
              <a:rPr lang="en-ID" sz="2400" dirty="0" err="1"/>
              <a:t>efisiensi</a:t>
            </a:r>
            <a:r>
              <a:rPr lang="en-ID" sz="2400" dirty="0"/>
              <a:t> </a:t>
            </a:r>
            <a:r>
              <a:rPr lang="en-ID" sz="2400" dirty="0" err="1"/>
              <a:t>maksimal</a:t>
            </a:r>
            <a:r>
              <a:rPr lang="en-ID" sz="2400" dirty="0"/>
              <a:t> </a:t>
            </a:r>
            <a:r>
              <a:rPr lang="en-ID" sz="2400" dirty="0" err="1"/>
              <a:t>bisa</a:t>
            </a:r>
            <a:r>
              <a:rPr lang="en-ID" sz="2400" dirty="0"/>
              <a:t> </a:t>
            </a:r>
            <a:r>
              <a:rPr lang="en-ID" sz="2400" dirty="0" err="1"/>
              <a:t>berarti</a:t>
            </a:r>
            <a:r>
              <a:rPr lang="en-ID" sz="2400" dirty="0"/>
              <a:t> </a:t>
            </a:r>
            <a:r>
              <a:rPr lang="en-ID" sz="2400" dirty="0" err="1"/>
              <a:t>mengorbankan</a:t>
            </a:r>
            <a:r>
              <a:rPr lang="en-ID" sz="2400" dirty="0"/>
              <a:t> </a:t>
            </a:r>
            <a:r>
              <a:rPr lang="en-ID" sz="2400" dirty="0" err="1"/>
              <a:t>kesejahteraan</a:t>
            </a:r>
            <a:r>
              <a:rPr lang="en-ID" sz="2400" dirty="0"/>
              <a:t> </a:t>
            </a:r>
            <a:r>
              <a:rPr lang="en-ID" sz="2400" dirty="0" err="1"/>
              <a:t>karyawan</a:t>
            </a:r>
            <a:r>
              <a:rPr lang="en-ID" sz="2400" dirty="0"/>
              <a:t>. </a:t>
            </a:r>
            <a:r>
              <a:rPr lang="en-ID" sz="2400" dirty="0" err="1"/>
              <a:t>Aksiologi</a:t>
            </a:r>
            <a:r>
              <a:rPr lang="en-ID" sz="2400" dirty="0"/>
              <a:t> </a:t>
            </a:r>
            <a:r>
              <a:rPr lang="en-ID" sz="2400" dirty="0" err="1"/>
              <a:t>manajemen</a:t>
            </a:r>
            <a:r>
              <a:rPr lang="en-ID" sz="2400" dirty="0"/>
              <a:t> </a:t>
            </a:r>
            <a:r>
              <a:rPr lang="en-ID" sz="2400" dirty="0" err="1"/>
              <a:t>membantu</a:t>
            </a:r>
            <a:r>
              <a:rPr lang="en-ID" sz="2400" dirty="0"/>
              <a:t> </a:t>
            </a:r>
            <a:r>
              <a:rPr lang="en-ID" sz="2400" dirty="0" err="1"/>
              <a:t>menavigasi</a:t>
            </a:r>
            <a:r>
              <a:rPr lang="en-ID" sz="2400" dirty="0"/>
              <a:t> </a:t>
            </a:r>
            <a:r>
              <a:rPr lang="en-ID" sz="2400" dirty="0" err="1"/>
              <a:t>dilema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.</a:t>
            </a:r>
            <a:endParaRPr lang="en-US" sz="2400" dirty="0"/>
          </a:p>
          <a:p>
            <a:pPr lvl="1" algn="just"/>
            <a:r>
              <a:rPr lang="en-ID" sz="2400" b="1" dirty="0" err="1"/>
              <a:t>Pengambilan</a:t>
            </a:r>
            <a:r>
              <a:rPr lang="en-ID" sz="2400" b="1" dirty="0"/>
              <a:t> </a:t>
            </a:r>
            <a:r>
              <a:rPr lang="en-ID" sz="2400" b="1" dirty="0" err="1"/>
              <a:t>Keputusan</a:t>
            </a:r>
            <a:r>
              <a:rPr lang="en-ID" sz="2400" b="1" dirty="0"/>
              <a:t> yang </a:t>
            </a:r>
            <a:r>
              <a:rPr lang="en-ID" sz="2400" b="1" dirty="0" err="1"/>
              <a:t>Berkelanjutan</a:t>
            </a:r>
            <a:r>
              <a:rPr lang="en-ID" sz="2400" dirty="0"/>
              <a:t>: </a:t>
            </a:r>
            <a:r>
              <a:rPr lang="en-ID" sz="2400" dirty="0" err="1"/>
              <a:t>Keputusan</a:t>
            </a:r>
            <a:r>
              <a:rPr lang="en-ID" sz="2400" dirty="0"/>
              <a:t> yang </a:t>
            </a:r>
            <a:r>
              <a:rPr lang="en-ID" sz="2400" dirty="0" err="1"/>
              <a:t>diambil</a:t>
            </a:r>
            <a:r>
              <a:rPr lang="en-ID" sz="2400" dirty="0"/>
              <a:t> </a:t>
            </a:r>
            <a:r>
              <a:rPr lang="en-ID" sz="2400" dirty="0" err="1"/>
              <a:t>oleh</a:t>
            </a:r>
            <a:r>
              <a:rPr lang="en-ID" sz="2400" dirty="0"/>
              <a:t> </a:t>
            </a:r>
            <a:r>
              <a:rPr lang="en-ID" sz="2400" dirty="0" err="1"/>
              <a:t>manajemen</a:t>
            </a:r>
            <a:r>
              <a:rPr lang="en-ID" sz="2400" dirty="0"/>
              <a:t> </a:t>
            </a:r>
            <a:r>
              <a:rPr lang="en-ID" sz="2400" dirty="0" err="1"/>
              <a:t>harus</a:t>
            </a:r>
            <a:r>
              <a:rPr lang="en-ID" sz="2400" dirty="0"/>
              <a:t> </a:t>
            </a:r>
            <a:r>
              <a:rPr lang="en-ID" sz="2400" dirty="0" err="1"/>
              <a:t>mempertimbangkan</a:t>
            </a:r>
            <a:r>
              <a:rPr lang="en-ID" sz="2400" dirty="0"/>
              <a:t> </a:t>
            </a:r>
            <a:r>
              <a:rPr lang="en-ID" sz="2400" dirty="0" err="1"/>
              <a:t>dampak</a:t>
            </a:r>
            <a:r>
              <a:rPr lang="en-ID" sz="2400" dirty="0"/>
              <a:t> </a:t>
            </a:r>
            <a:r>
              <a:rPr lang="en-ID" sz="2400" dirty="0" err="1"/>
              <a:t>jangka</a:t>
            </a:r>
            <a:r>
              <a:rPr lang="en-ID" sz="2400" dirty="0"/>
              <a:t> </a:t>
            </a:r>
            <a:r>
              <a:rPr lang="en-ID" sz="2400" dirty="0" err="1"/>
              <a:t>panjang</a:t>
            </a:r>
            <a:r>
              <a:rPr lang="en-ID" sz="2400" dirty="0"/>
              <a:t>, </a:t>
            </a:r>
            <a:r>
              <a:rPr lang="en-ID" sz="2400" dirty="0" err="1"/>
              <a:t>baik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sudut</a:t>
            </a:r>
            <a:r>
              <a:rPr lang="en-ID" sz="2400" dirty="0"/>
              <a:t> </a:t>
            </a:r>
            <a:r>
              <a:rPr lang="en-ID" sz="2400" dirty="0" err="1"/>
              <a:t>pandang</a:t>
            </a:r>
            <a:r>
              <a:rPr lang="en-ID" sz="2400" dirty="0"/>
              <a:t> </a:t>
            </a:r>
            <a:r>
              <a:rPr lang="en-ID" sz="2400" dirty="0" err="1"/>
              <a:t>etis</a:t>
            </a:r>
            <a:r>
              <a:rPr lang="en-ID" sz="2400" dirty="0"/>
              <a:t>, </a:t>
            </a:r>
            <a:r>
              <a:rPr lang="en-ID" sz="2400" dirty="0" err="1"/>
              <a:t>lingkungan</a:t>
            </a:r>
            <a:r>
              <a:rPr lang="en-ID" sz="2400" dirty="0"/>
              <a:t>, </a:t>
            </a:r>
            <a:r>
              <a:rPr lang="en-ID" sz="2400" dirty="0" err="1"/>
              <a:t>maupun</a:t>
            </a:r>
            <a:r>
              <a:rPr lang="en-ID" sz="2400" dirty="0"/>
              <a:t> </a:t>
            </a:r>
            <a:r>
              <a:rPr lang="en-ID" sz="2400" dirty="0" err="1"/>
              <a:t>sosial</a:t>
            </a:r>
            <a:r>
              <a:rPr lang="en-ID" sz="2400" dirty="0"/>
              <a:t>. </a:t>
            </a:r>
            <a:r>
              <a:rPr lang="en-ID" sz="2400" dirty="0" err="1"/>
              <a:t>Aksiologi</a:t>
            </a:r>
            <a:r>
              <a:rPr lang="en-ID" sz="2400" dirty="0"/>
              <a:t> </a:t>
            </a:r>
            <a:r>
              <a:rPr lang="en-ID" sz="2400" dirty="0" err="1"/>
              <a:t>memandu</a:t>
            </a:r>
            <a:r>
              <a:rPr lang="en-ID" sz="2400" dirty="0"/>
              <a:t> </a:t>
            </a:r>
            <a:r>
              <a:rPr lang="en-ID" sz="2400" dirty="0" err="1"/>
              <a:t>manajer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membuat</a:t>
            </a:r>
            <a:r>
              <a:rPr lang="en-ID" sz="2400" dirty="0"/>
              <a:t> </a:t>
            </a:r>
            <a:r>
              <a:rPr lang="en-ID" sz="2400" dirty="0" err="1"/>
              <a:t>keputusan</a:t>
            </a:r>
            <a:r>
              <a:rPr lang="en-ID" sz="2400" dirty="0"/>
              <a:t> yang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hanya</a:t>
            </a:r>
            <a:r>
              <a:rPr lang="en-ID" sz="2400" dirty="0"/>
              <a:t> </a:t>
            </a:r>
            <a:r>
              <a:rPr lang="en-ID" sz="2400" dirty="0" err="1"/>
              <a:t>bermanfaat</a:t>
            </a:r>
            <a:r>
              <a:rPr lang="en-ID" sz="2400" dirty="0"/>
              <a:t> </a:t>
            </a:r>
            <a:r>
              <a:rPr lang="en-ID" sz="2400" dirty="0" err="1"/>
              <a:t>secara</a:t>
            </a:r>
            <a:r>
              <a:rPr lang="en-ID" sz="2400" dirty="0"/>
              <a:t> </a:t>
            </a:r>
            <a:r>
              <a:rPr lang="en-ID" sz="2400" dirty="0" err="1"/>
              <a:t>ekonomis</a:t>
            </a:r>
            <a:r>
              <a:rPr lang="en-ID" sz="2400" dirty="0"/>
              <a:t>, </a:t>
            </a:r>
            <a:r>
              <a:rPr lang="en-ID" sz="2400" dirty="0" err="1"/>
              <a:t>tetapi</a:t>
            </a:r>
            <a:r>
              <a:rPr lang="en-ID" sz="2400" dirty="0"/>
              <a:t> </a:t>
            </a:r>
            <a:r>
              <a:rPr lang="en-ID" sz="2400" dirty="0" err="1"/>
              <a:t>juga</a:t>
            </a:r>
            <a:r>
              <a:rPr lang="en-ID" sz="2400" dirty="0"/>
              <a:t> </a:t>
            </a:r>
            <a:r>
              <a:rPr lang="en-ID" sz="2400" dirty="0" err="1"/>
              <a:t>berkelanjutan</a:t>
            </a:r>
            <a:r>
              <a:rPr lang="en-ID" sz="2400" dirty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682" y="476727"/>
            <a:ext cx="754138" cy="88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8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5"/>
          <p:cNvSpPr/>
          <p:nvPr/>
        </p:nvSpPr>
        <p:spPr>
          <a:xfrm flipH="1">
            <a:off x="-921376" y="2180583"/>
            <a:ext cx="13445886" cy="3916996"/>
          </a:xfrm>
          <a:custGeom>
            <a:avLst/>
            <a:gdLst/>
            <a:ahLst/>
            <a:cxnLst/>
            <a:rect l="l" t="t" r="r" b="b"/>
            <a:pathLst>
              <a:path w="12288615" h="3916996">
                <a:moveTo>
                  <a:pt x="12288615" y="0"/>
                </a:moveTo>
                <a:lnTo>
                  <a:pt x="0" y="0"/>
                </a:lnTo>
                <a:lnTo>
                  <a:pt x="0" y="3916996"/>
                </a:lnTo>
                <a:lnTo>
                  <a:pt x="12288615" y="3916996"/>
                </a:lnTo>
                <a:lnTo>
                  <a:pt x="122886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14"/>
          <p:cNvSpPr/>
          <p:nvPr/>
        </p:nvSpPr>
        <p:spPr>
          <a:xfrm>
            <a:off x="-3482681" y="-210192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14"/>
          <p:cNvSpPr/>
          <p:nvPr/>
        </p:nvSpPr>
        <p:spPr>
          <a:xfrm>
            <a:off x="4759532" y="4380217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 err="1"/>
              <a:t>Aspek-aspek</a:t>
            </a:r>
            <a:r>
              <a:rPr b="1" dirty="0"/>
              <a:t> </a:t>
            </a:r>
            <a:r>
              <a:rPr b="1" dirty="0" err="1"/>
              <a:t>Utama</a:t>
            </a:r>
            <a:r>
              <a:rPr b="1" dirty="0"/>
              <a:t> </a:t>
            </a:r>
            <a:r>
              <a:rPr b="1" dirty="0" err="1" smtClean="0"/>
              <a:t>dalam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b="1" dirty="0" smtClean="0"/>
              <a:t> </a:t>
            </a:r>
            <a:r>
              <a:rPr b="1" dirty="0" err="1"/>
              <a:t>Aksiologi</a:t>
            </a:r>
            <a:r>
              <a:rPr b="1" dirty="0"/>
              <a:t> </a:t>
            </a:r>
            <a:r>
              <a:rPr b="1" dirty="0" err="1"/>
              <a:t>Manajemen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11582400" cy="4525963"/>
          </a:xfrm>
        </p:spPr>
        <p:txBody>
          <a:bodyPr>
            <a:noAutofit/>
          </a:bodyPr>
          <a:lstStyle/>
          <a:p>
            <a:pPr marL="457200" lvl="1" indent="-457200" algn="just">
              <a:buNone/>
            </a:pPr>
            <a:r>
              <a:rPr lang="en-ID" sz="2400" b="1" dirty="0" smtClean="0"/>
              <a:t>E. </a:t>
            </a:r>
            <a:r>
              <a:rPr lang="en-ID" b="1" dirty="0" err="1" smtClean="0"/>
              <a:t>Hubungan</a:t>
            </a:r>
            <a:r>
              <a:rPr lang="en-ID" b="1" dirty="0" smtClean="0"/>
              <a:t> </a:t>
            </a:r>
            <a:r>
              <a:rPr lang="en-ID" b="1" dirty="0" err="1"/>
              <a:t>antara</a:t>
            </a:r>
            <a:r>
              <a:rPr lang="en-ID" b="1" dirty="0"/>
              <a:t> </a:t>
            </a:r>
            <a:r>
              <a:rPr lang="en-ID" b="1" dirty="0" err="1"/>
              <a:t>Manajemen</a:t>
            </a:r>
            <a:r>
              <a:rPr lang="en-ID" b="1" dirty="0"/>
              <a:t> </a:t>
            </a:r>
            <a:r>
              <a:rPr lang="en-ID" b="1" dirty="0" err="1"/>
              <a:t>dan</a:t>
            </a:r>
            <a:r>
              <a:rPr lang="en-ID" b="1" dirty="0"/>
              <a:t> </a:t>
            </a:r>
            <a:r>
              <a:rPr lang="en-ID" b="1" dirty="0" err="1"/>
              <a:t>Pemangku</a:t>
            </a:r>
            <a:r>
              <a:rPr lang="en-ID" b="1" dirty="0"/>
              <a:t> </a:t>
            </a:r>
            <a:r>
              <a:rPr lang="en-ID" b="1" dirty="0" err="1"/>
              <a:t>Kepentingan</a:t>
            </a:r>
            <a:r>
              <a:rPr lang="en-ID" b="1" dirty="0"/>
              <a:t> (Stakeholders)</a:t>
            </a:r>
            <a:endParaRPr lang="en-US" dirty="0"/>
          </a:p>
          <a:p>
            <a:pPr lvl="1" algn="just"/>
            <a:r>
              <a:rPr lang="en-ID" sz="2400" b="1" dirty="0" err="1"/>
              <a:t>Pemangku</a:t>
            </a:r>
            <a:r>
              <a:rPr lang="en-ID" sz="2400" b="1" dirty="0"/>
              <a:t> </a:t>
            </a:r>
            <a:r>
              <a:rPr lang="en-ID" sz="2400" b="1" dirty="0" err="1"/>
              <a:t>Kepentingan</a:t>
            </a:r>
            <a:r>
              <a:rPr lang="en-ID" sz="2400" b="1" dirty="0"/>
              <a:t> Internal</a:t>
            </a:r>
            <a:r>
              <a:rPr lang="en-ID" sz="2400" dirty="0"/>
              <a:t>: </a:t>
            </a:r>
            <a:r>
              <a:rPr lang="en-ID" sz="2400" dirty="0" err="1"/>
              <a:t>Karyawan</a:t>
            </a:r>
            <a:r>
              <a:rPr lang="en-ID" sz="2400" dirty="0"/>
              <a:t>, </a:t>
            </a:r>
            <a:r>
              <a:rPr lang="en-ID" sz="2400" dirty="0" err="1"/>
              <a:t>manajer</a:t>
            </a:r>
            <a:r>
              <a:rPr lang="en-ID" sz="2400" dirty="0"/>
              <a:t>,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pemegang</a:t>
            </a:r>
            <a:r>
              <a:rPr lang="en-ID" sz="2400" dirty="0"/>
              <a:t> </a:t>
            </a:r>
            <a:r>
              <a:rPr lang="en-ID" sz="2400" dirty="0" err="1"/>
              <a:t>saham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pemangku</a:t>
            </a:r>
            <a:r>
              <a:rPr lang="en-ID" sz="2400" dirty="0"/>
              <a:t> </a:t>
            </a:r>
            <a:r>
              <a:rPr lang="en-ID" sz="2400" dirty="0" err="1"/>
              <a:t>kepentingan</a:t>
            </a:r>
            <a:r>
              <a:rPr lang="en-ID" sz="2400" dirty="0"/>
              <a:t> yang </a:t>
            </a:r>
            <a:r>
              <a:rPr lang="en-ID" sz="2400" dirty="0" err="1"/>
              <a:t>harus</a:t>
            </a:r>
            <a:r>
              <a:rPr lang="en-ID" sz="2400" dirty="0"/>
              <a:t> </a:t>
            </a:r>
            <a:r>
              <a:rPr lang="en-ID" sz="2400" dirty="0" err="1"/>
              <a:t>diperhatikan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pengambilan</a:t>
            </a:r>
            <a:r>
              <a:rPr lang="en-ID" sz="2400" dirty="0"/>
              <a:t> </a:t>
            </a:r>
            <a:r>
              <a:rPr lang="en-ID" sz="2400" dirty="0" err="1"/>
              <a:t>keputusan</a:t>
            </a:r>
            <a:r>
              <a:rPr lang="en-ID" sz="2400" dirty="0"/>
              <a:t>. </a:t>
            </a:r>
            <a:r>
              <a:rPr lang="en-ID" sz="2400" dirty="0" err="1"/>
              <a:t>Aksiologi</a:t>
            </a:r>
            <a:r>
              <a:rPr lang="en-ID" sz="2400" dirty="0"/>
              <a:t> </a:t>
            </a:r>
            <a:r>
              <a:rPr lang="en-ID" sz="2400" dirty="0" err="1"/>
              <a:t>manajemen</a:t>
            </a:r>
            <a:r>
              <a:rPr lang="en-ID" sz="2400" dirty="0"/>
              <a:t> </a:t>
            </a:r>
            <a:r>
              <a:rPr lang="en-ID" sz="2400" dirty="0" err="1"/>
              <a:t>mengakui</a:t>
            </a:r>
            <a:r>
              <a:rPr lang="en-ID" sz="2400" dirty="0"/>
              <a:t> </a:t>
            </a:r>
            <a:r>
              <a:rPr lang="en-ID" sz="2400" dirty="0" err="1"/>
              <a:t>pentingnya</a:t>
            </a:r>
            <a:r>
              <a:rPr lang="en-ID" sz="2400" dirty="0"/>
              <a:t> </a:t>
            </a:r>
            <a:r>
              <a:rPr lang="en-ID" sz="2400" dirty="0" err="1"/>
              <a:t>menjaga</a:t>
            </a:r>
            <a:r>
              <a:rPr lang="en-ID" sz="2400" dirty="0"/>
              <a:t> </a:t>
            </a:r>
            <a:r>
              <a:rPr lang="en-ID" sz="2400" dirty="0" err="1"/>
              <a:t>keseimbangan</a:t>
            </a:r>
            <a:r>
              <a:rPr lang="en-ID" sz="2400" dirty="0"/>
              <a:t> </a:t>
            </a:r>
            <a:r>
              <a:rPr lang="en-ID" sz="2400" dirty="0" err="1"/>
              <a:t>antara</a:t>
            </a:r>
            <a:r>
              <a:rPr lang="en-ID" sz="2400" dirty="0"/>
              <a:t> </a:t>
            </a:r>
            <a:r>
              <a:rPr lang="en-ID" sz="2400" dirty="0" err="1"/>
              <a:t>kepentingan</a:t>
            </a:r>
            <a:r>
              <a:rPr lang="en-ID" sz="2400" dirty="0"/>
              <a:t> </a:t>
            </a:r>
            <a:r>
              <a:rPr lang="en-ID" sz="2400" dirty="0" err="1"/>
              <a:t>mereka</a:t>
            </a:r>
            <a:r>
              <a:rPr lang="en-ID" sz="2400" dirty="0"/>
              <a:t>.</a:t>
            </a:r>
            <a:endParaRPr lang="en-US" sz="2400" dirty="0"/>
          </a:p>
          <a:p>
            <a:pPr lvl="1" algn="just"/>
            <a:r>
              <a:rPr lang="en-ID" sz="2400" b="1" dirty="0" err="1"/>
              <a:t>Pemangku</a:t>
            </a:r>
            <a:r>
              <a:rPr lang="en-ID" sz="2400" b="1" dirty="0"/>
              <a:t> </a:t>
            </a:r>
            <a:r>
              <a:rPr lang="en-ID" sz="2400" b="1" dirty="0" err="1"/>
              <a:t>Kepentingan</a:t>
            </a:r>
            <a:r>
              <a:rPr lang="en-ID" sz="2400" b="1" dirty="0"/>
              <a:t> </a:t>
            </a:r>
            <a:r>
              <a:rPr lang="en-ID" sz="2400" b="1" dirty="0" err="1"/>
              <a:t>Eksternal</a:t>
            </a:r>
            <a:r>
              <a:rPr lang="en-ID" sz="2400" dirty="0"/>
              <a:t>: </a:t>
            </a:r>
            <a:r>
              <a:rPr lang="en-ID" sz="2400" dirty="0" err="1"/>
              <a:t>Pelanggan</a:t>
            </a:r>
            <a:r>
              <a:rPr lang="en-ID" sz="2400" dirty="0"/>
              <a:t>, </a:t>
            </a:r>
            <a:r>
              <a:rPr lang="en-ID" sz="2400" dirty="0" err="1"/>
              <a:t>pemasok</a:t>
            </a:r>
            <a:r>
              <a:rPr lang="en-ID" sz="2400" dirty="0"/>
              <a:t>, </a:t>
            </a:r>
            <a:r>
              <a:rPr lang="en-ID" sz="2400" dirty="0" err="1"/>
              <a:t>pemerintah</a:t>
            </a:r>
            <a:r>
              <a:rPr lang="en-ID" sz="2400" dirty="0"/>
              <a:t>,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masyarakat</a:t>
            </a:r>
            <a:r>
              <a:rPr lang="en-ID" sz="2400" dirty="0"/>
              <a:t> </a:t>
            </a:r>
            <a:r>
              <a:rPr lang="en-ID" sz="2400" dirty="0" err="1"/>
              <a:t>umum</a:t>
            </a:r>
            <a:r>
              <a:rPr lang="en-ID" sz="2400" dirty="0"/>
              <a:t> </a:t>
            </a:r>
            <a:r>
              <a:rPr lang="en-ID" sz="2400" dirty="0" err="1"/>
              <a:t>juga</a:t>
            </a:r>
            <a:r>
              <a:rPr lang="en-ID" sz="2400" dirty="0"/>
              <a:t> </a:t>
            </a:r>
            <a:r>
              <a:rPr lang="en-ID" sz="2400" dirty="0" err="1"/>
              <a:t>merupakan</a:t>
            </a:r>
            <a:r>
              <a:rPr lang="en-ID" sz="2400" dirty="0"/>
              <a:t> </a:t>
            </a:r>
            <a:r>
              <a:rPr lang="en-ID" sz="2400" dirty="0" err="1"/>
              <a:t>bagian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ekosistem</a:t>
            </a:r>
            <a:r>
              <a:rPr lang="en-ID" sz="2400" dirty="0"/>
              <a:t> </a:t>
            </a:r>
            <a:r>
              <a:rPr lang="en-ID" sz="2400" dirty="0" err="1"/>
              <a:t>organisasi</a:t>
            </a:r>
            <a:r>
              <a:rPr lang="en-ID" sz="2400" dirty="0"/>
              <a:t>. </a:t>
            </a:r>
            <a:r>
              <a:rPr lang="en-ID" sz="2400" dirty="0" err="1"/>
              <a:t>Keputusan</a:t>
            </a:r>
            <a:r>
              <a:rPr lang="en-ID" sz="2400" dirty="0"/>
              <a:t> </a:t>
            </a:r>
            <a:r>
              <a:rPr lang="en-ID" sz="2400" dirty="0" err="1"/>
              <a:t>manajerial</a:t>
            </a:r>
            <a:r>
              <a:rPr lang="en-ID" sz="2400" dirty="0"/>
              <a:t> yang </a:t>
            </a:r>
            <a:r>
              <a:rPr lang="en-ID" sz="2400" dirty="0" err="1"/>
              <a:t>baik</a:t>
            </a:r>
            <a:r>
              <a:rPr lang="en-ID" sz="2400" dirty="0"/>
              <a:t> </a:t>
            </a:r>
            <a:r>
              <a:rPr lang="en-ID" sz="2400" dirty="0" err="1"/>
              <a:t>mempertimbangkan</a:t>
            </a:r>
            <a:r>
              <a:rPr lang="en-ID" sz="2400" dirty="0"/>
              <a:t> </a:t>
            </a:r>
            <a:r>
              <a:rPr lang="en-ID" sz="2400" dirty="0" err="1"/>
              <a:t>dampak</a:t>
            </a:r>
            <a:r>
              <a:rPr lang="en-ID" sz="2400" dirty="0"/>
              <a:t> </a:t>
            </a:r>
            <a:r>
              <a:rPr lang="en-ID" sz="2400" dirty="0" err="1"/>
              <a:t>pada</a:t>
            </a:r>
            <a:r>
              <a:rPr lang="en-ID" sz="2400" dirty="0"/>
              <a:t> </a:t>
            </a:r>
            <a:r>
              <a:rPr lang="en-ID" sz="2400" dirty="0" err="1"/>
              <a:t>semua</a:t>
            </a:r>
            <a:r>
              <a:rPr lang="en-ID" sz="2400" dirty="0"/>
              <a:t> </a:t>
            </a:r>
            <a:r>
              <a:rPr lang="en-ID" sz="2400" dirty="0" err="1"/>
              <a:t>pemangku</a:t>
            </a:r>
            <a:r>
              <a:rPr lang="en-ID" sz="2400" dirty="0"/>
              <a:t> </a:t>
            </a:r>
            <a:r>
              <a:rPr lang="en-ID" sz="2400" dirty="0" err="1"/>
              <a:t>kepentingan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,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aksiologi</a:t>
            </a:r>
            <a:r>
              <a:rPr lang="en-ID" sz="2400" dirty="0"/>
              <a:t> </a:t>
            </a:r>
            <a:r>
              <a:rPr lang="en-ID" sz="2400" dirty="0" err="1"/>
              <a:t>memastikan</a:t>
            </a:r>
            <a:r>
              <a:rPr lang="en-ID" sz="2400" dirty="0"/>
              <a:t> </a:t>
            </a:r>
            <a:r>
              <a:rPr lang="en-ID" sz="2400" dirty="0" err="1"/>
              <a:t>bahwa</a:t>
            </a:r>
            <a:r>
              <a:rPr lang="en-ID" sz="2400" dirty="0"/>
              <a:t> </a:t>
            </a:r>
            <a:r>
              <a:rPr lang="en-ID" sz="2400" dirty="0" err="1"/>
              <a:t>mereka</a:t>
            </a:r>
            <a:r>
              <a:rPr lang="en-ID" sz="2400" dirty="0"/>
              <a:t> </a:t>
            </a:r>
            <a:r>
              <a:rPr lang="en-ID" sz="2400" dirty="0" err="1"/>
              <a:t>diperlakukan</a:t>
            </a:r>
            <a:r>
              <a:rPr lang="en-ID" sz="2400" dirty="0"/>
              <a:t> </a:t>
            </a:r>
            <a:r>
              <a:rPr lang="en-ID" sz="2400" dirty="0" err="1"/>
              <a:t>secara</a:t>
            </a:r>
            <a:r>
              <a:rPr lang="en-ID" sz="2400" dirty="0"/>
              <a:t> </a:t>
            </a:r>
            <a:r>
              <a:rPr lang="en-ID" sz="2400" dirty="0" err="1"/>
              <a:t>adil</a:t>
            </a:r>
            <a:r>
              <a:rPr lang="en-ID" sz="2400" dirty="0"/>
              <a:t>.</a:t>
            </a:r>
            <a:endParaRPr lang="en-US" sz="2400" dirty="0"/>
          </a:p>
          <a:p>
            <a:pPr lvl="1" algn="just"/>
            <a:r>
              <a:rPr lang="en-ID" sz="2400" b="1" dirty="0"/>
              <a:t>Triple Bottom Line</a:t>
            </a:r>
            <a:r>
              <a:rPr lang="en-ID" sz="2400" dirty="0"/>
              <a:t>: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aksiologi</a:t>
            </a:r>
            <a:r>
              <a:rPr lang="en-ID" sz="2400" dirty="0"/>
              <a:t> </a:t>
            </a:r>
            <a:r>
              <a:rPr lang="en-ID" sz="2400" dirty="0" err="1"/>
              <a:t>manajemen</a:t>
            </a:r>
            <a:r>
              <a:rPr lang="en-ID" sz="2400" dirty="0"/>
              <a:t> modern, </a:t>
            </a:r>
            <a:r>
              <a:rPr lang="en-ID" sz="2400" dirty="0" err="1"/>
              <a:t>konsep</a:t>
            </a:r>
            <a:r>
              <a:rPr lang="en-ID" sz="2400" dirty="0"/>
              <a:t> triple bottom line (</a:t>
            </a:r>
            <a:r>
              <a:rPr lang="en-ID" sz="2400" dirty="0" err="1"/>
              <a:t>keuntungan</a:t>
            </a:r>
            <a:r>
              <a:rPr lang="en-ID" sz="2400" dirty="0"/>
              <a:t>, </a:t>
            </a:r>
            <a:r>
              <a:rPr lang="en-ID" sz="2400" dirty="0" err="1"/>
              <a:t>manusia</a:t>
            </a:r>
            <a:r>
              <a:rPr lang="en-ID" sz="2400" dirty="0"/>
              <a:t>, planet) </a:t>
            </a:r>
            <a:r>
              <a:rPr lang="en-ID" sz="2400" dirty="0" err="1"/>
              <a:t>semakin</a:t>
            </a:r>
            <a:r>
              <a:rPr lang="en-ID" sz="2400" dirty="0"/>
              <a:t> </a:t>
            </a:r>
            <a:r>
              <a:rPr lang="en-ID" sz="2400" dirty="0" err="1"/>
              <a:t>menjadi</a:t>
            </a:r>
            <a:r>
              <a:rPr lang="en-ID" sz="2400" dirty="0"/>
              <a:t> </a:t>
            </a:r>
            <a:r>
              <a:rPr lang="en-ID" sz="2400" dirty="0" err="1"/>
              <a:t>fokus</a:t>
            </a:r>
            <a:r>
              <a:rPr lang="en-ID" sz="2400" dirty="0"/>
              <a:t> </a:t>
            </a:r>
            <a:r>
              <a:rPr lang="en-ID" sz="2400" dirty="0" err="1"/>
              <a:t>utama</a:t>
            </a:r>
            <a:r>
              <a:rPr lang="en-ID" sz="2400" dirty="0"/>
              <a:t>.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mencerminkan</a:t>
            </a:r>
            <a:r>
              <a:rPr lang="en-ID" sz="2400" dirty="0"/>
              <a:t> </a:t>
            </a:r>
            <a:r>
              <a:rPr lang="en-ID" sz="2400" dirty="0" err="1"/>
              <a:t>nilai-nilai</a:t>
            </a:r>
            <a:r>
              <a:rPr lang="en-ID" sz="2400" dirty="0"/>
              <a:t> </a:t>
            </a:r>
            <a:r>
              <a:rPr lang="en-ID" sz="2400" dirty="0" err="1"/>
              <a:t>aksiologis</a:t>
            </a:r>
            <a:r>
              <a:rPr lang="en-ID" sz="2400" dirty="0"/>
              <a:t> di </a:t>
            </a:r>
            <a:r>
              <a:rPr lang="en-ID" sz="2400" dirty="0" err="1"/>
              <a:t>mana</a:t>
            </a:r>
            <a:r>
              <a:rPr lang="en-ID" sz="2400" dirty="0"/>
              <a:t> </a:t>
            </a:r>
            <a:r>
              <a:rPr lang="en-ID" sz="2400" dirty="0" err="1"/>
              <a:t>organisasi</a:t>
            </a:r>
            <a:r>
              <a:rPr lang="en-ID" sz="2400" dirty="0"/>
              <a:t>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hanya</a:t>
            </a:r>
            <a:r>
              <a:rPr lang="en-ID" sz="2400" dirty="0"/>
              <a:t> </a:t>
            </a:r>
            <a:r>
              <a:rPr lang="en-ID" sz="2400" dirty="0" err="1"/>
              <a:t>berorientasi</a:t>
            </a:r>
            <a:r>
              <a:rPr lang="en-ID" sz="2400" dirty="0"/>
              <a:t> </a:t>
            </a:r>
            <a:r>
              <a:rPr lang="en-ID" sz="2400" dirty="0" err="1"/>
              <a:t>pada</a:t>
            </a:r>
            <a:r>
              <a:rPr lang="en-ID" sz="2400" dirty="0"/>
              <a:t> </a:t>
            </a:r>
            <a:r>
              <a:rPr lang="en-ID" sz="2400" dirty="0" err="1"/>
              <a:t>keuntungan</a:t>
            </a:r>
            <a:r>
              <a:rPr lang="en-ID" sz="2400" dirty="0"/>
              <a:t>, </a:t>
            </a:r>
            <a:r>
              <a:rPr lang="en-ID" sz="2400" dirty="0" err="1"/>
              <a:t>tetapi</a:t>
            </a:r>
            <a:r>
              <a:rPr lang="en-ID" sz="2400" dirty="0"/>
              <a:t> </a:t>
            </a:r>
            <a:r>
              <a:rPr lang="en-ID" sz="2400" dirty="0" err="1"/>
              <a:t>juga</a:t>
            </a:r>
            <a:r>
              <a:rPr lang="en-ID" sz="2400" dirty="0"/>
              <a:t> </a:t>
            </a:r>
            <a:r>
              <a:rPr lang="en-ID" sz="2400" dirty="0" err="1"/>
              <a:t>pada</a:t>
            </a:r>
            <a:r>
              <a:rPr lang="en-ID" sz="2400" dirty="0"/>
              <a:t> </a:t>
            </a:r>
            <a:r>
              <a:rPr lang="en-ID" sz="2400" dirty="0" err="1"/>
              <a:t>kesejahteraan</a:t>
            </a:r>
            <a:r>
              <a:rPr lang="en-ID" sz="2400" dirty="0"/>
              <a:t> </a:t>
            </a:r>
            <a:r>
              <a:rPr lang="en-ID" sz="2400" dirty="0" err="1"/>
              <a:t>manusia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 smtClean="0"/>
              <a:t>lingkungan</a:t>
            </a:r>
            <a:r>
              <a:rPr lang="en-ID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682" y="476727"/>
            <a:ext cx="754138" cy="88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2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5"/>
          <p:cNvSpPr/>
          <p:nvPr/>
        </p:nvSpPr>
        <p:spPr>
          <a:xfrm flipH="1">
            <a:off x="190004" y="1028699"/>
            <a:ext cx="12227627" cy="3916996"/>
          </a:xfrm>
          <a:custGeom>
            <a:avLst/>
            <a:gdLst/>
            <a:ahLst/>
            <a:cxnLst/>
            <a:rect l="l" t="t" r="r" b="b"/>
            <a:pathLst>
              <a:path w="12288615" h="3916996">
                <a:moveTo>
                  <a:pt x="12288615" y="0"/>
                </a:moveTo>
                <a:lnTo>
                  <a:pt x="0" y="0"/>
                </a:lnTo>
                <a:lnTo>
                  <a:pt x="0" y="3916996"/>
                </a:lnTo>
                <a:lnTo>
                  <a:pt x="12288615" y="3916996"/>
                </a:lnTo>
                <a:lnTo>
                  <a:pt x="122886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14"/>
          <p:cNvSpPr/>
          <p:nvPr/>
        </p:nvSpPr>
        <p:spPr>
          <a:xfrm>
            <a:off x="-3482681" y="-210192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14"/>
          <p:cNvSpPr/>
          <p:nvPr/>
        </p:nvSpPr>
        <p:spPr>
          <a:xfrm>
            <a:off x="4759532" y="4380217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 err="1"/>
              <a:t>Aspek-aspek</a:t>
            </a:r>
            <a:r>
              <a:rPr b="1" dirty="0"/>
              <a:t> </a:t>
            </a:r>
            <a:r>
              <a:rPr b="1" dirty="0" err="1"/>
              <a:t>Utama</a:t>
            </a:r>
            <a:r>
              <a:rPr b="1" dirty="0"/>
              <a:t> </a:t>
            </a:r>
            <a:r>
              <a:rPr b="1" dirty="0" err="1" smtClean="0"/>
              <a:t>dalam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b="1" dirty="0" smtClean="0"/>
              <a:t> </a:t>
            </a:r>
            <a:r>
              <a:rPr b="1" dirty="0" err="1"/>
              <a:t>Aksiologi</a:t>
            </a:r>
            <a:r>
              <a:rPr b="1" dirty="0"/>
              <a:t> </a:t>
            </a:r>
            <a:r>
              <a:rPr b="1" dirty="0" err="1"/>
              <a:t>Manajemen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42925" lvl="1" indent="-457200" algn="just">
              <a:buNone/>
            </a:pPr>
            <a:r>
              <a:rPr lang="en-US" b="1" dirty="0" smtClean="0"/>
              <a:t>F. </a:t>
            </a:r>
            <a:r>
              <a:rPr lang="en-ID" b="1" dirty="0" err="1" smtClean="0"/>
              <a:t>Manajemen</a:t>
            </a:r>
            <a:r>
              <a:rPr lang="en-ID" b="1" dirty="0" smtClean="0"/>
              <a:t> </a:t>
            </a:r>
            <a:r>
              <a:rPr lang="en-ID" b="1" dirty="0" err="1"/>
              <a:t>Nilai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Praktik</a:t>
            </a:r>
            <a:endParaRPr lang="en-US" dirty="0"/>
          </a:p>
          <a:p>
            <a:pPr lvl="1" algn="just"/>
            <a:r>
              <a:rPr lang="en-ID" b="1" dirty="0" err="1"/>
              <a:t>Kepemimpinan</a:t>
            </a:r>
            <a:r>
              <a:rPr lang="en-ID" b="1" dirty="0"/>
              <a:t> </a:t>
            </a:r>
            <a:r>
              <a:rPr lang="en-ID" b="1" dirty="0" err="1"/>
              <a:t>Berbasis</a:t>
            </a:r>
            <a:r>
              <a:rPr lang="en-ID" b="1" dirty="0"/>
              <a:t> </a:t>
            </a:r>
            <a:r>
              <a:rPr lang="en-ID" b="1" dirty="0" err="1"/>
              <a:t>Nilai</a:t>
            </a:r>
            <a:r>
              <a:rPr lang="en-ID" dirty="0"/>
              <a:t>: </a:t>
            </a:r>
            <a:r>
              <a:rPr lang="en-ID" dirty="0" err="1"/>
              <a:t>Manajer</a:t>
            </a:r>
            <a:r>
              <a:rPr lang="en-ID" dirty="0"/>
              <a:t> yang </a:t>
            </a:r>
            <a:r>
              <a:rPr lang="en-ID" dirty="0" err="1"/>
              <a:t>bertindak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nilai-nilai</a:t>
            </a:r>
            <a:r>
              <a:rPr lang="en-ID" dirty="0"/>
              <a:t> </a:t>
            </a:r>
            <a:r>
              <a:rPr lang="en-ID" dirty="0" err="1"/>
              <a:t>etis</a:t>
            </a:r>
            <a:r>
              <a:rPr lang="en-ID" dirty="0"/>
              <a:t> </a:t>
            </a:r>
            <a:r>
              <a:rPr lang="en-ID" dirty="0" err="1"/>
              <a:t>cenderung</a:t>
            </a:r>
            <a:r>
              <a:rPr lang="en-ID" dirty="0"/>
              <a:t> </a:t>
            </a:r>
            <a:r>
              <a:rPr lang="en-ID" dirty="0" err="1"/>
              <a:t>menciptakan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positif</a:t>
            </a:r>
            <a:r>
              <a:rPr lang="en-ID" dirty="0"/>
              <a:t>, </a:t>
            </a:r>
            <a:r>
              <a:rPr lang="en-ID" dirty="0" err="1"/>
              <a:t>meningkatkan</a:t>
            </a:r>
            <a:r>
              <a:rPr lang="en-ID" dirty="0"/>
              <a:t> moral </a:t>
            </a:r>
            <a:r>
              <a:rPr lang="en-ID" dirty="0" err="1"/>
              <a:t>karyawan</a:t>
            </a:r>
            <a:r>
              <a:rPr lang="en-ID" dirty="0"/>
              <a:t>,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memperkuat</a:t>
            </a:r>
            <a:r>
              <a:rPr lang="en-ID" dirty="0"/>
              <a:t> </a:t>
            </a:r>
            <a:r>
              <a:rPr lang="en-ID" dirty="0" err="1"/>
              <a:t>reputasi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.</a:t>
            </a:r>
            <a:endParaRPr lang="en-US" dirty="0"/>
          </a:p>
          <a:p>
            <a:pPr lvl="1" algn="just"/>
            <a:r>
              <a:rPr lang="en-ID" b="1" dirty="0" err="1"/>
              <a:t>Budaya</a:t>
            </a:r>
            <a:r>
              <a:rPr lang="en-ID" b="1" dirty="0"/>
              <a:t> </a:t>
            </a:r>
            <a:r>
              <a:rPr lang="en-ID" b="1" dirty="0" err="1"/>
              <a:t>Organisasi</a:t>
            </a:r>
            <a:r>
              <a:rPr lang="en-ID" b="1" dirty="0"/>
              <a:t> yang </a:t>
            </a:r>
            <a:r>
              <a:rPr lang="en-ID" b="1" dirty="0" err="1"/>
              <a:t>Beretika</a:t>
            </a:r>
            <a:r>
              <a:rPr lang="en-ID" dirty="0"/>
              <a:t>: </a:t>
            </a:r>
            <a:r>
              <a:rPr lang="en-ID" dirty="0" err="1"/>
              <a:t>Membangun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 yang </a:t>
            </a:r>
            <a:r>
              <a:rPr lang="en-ID" dirty="0" err="1"/>
              <a:t>menanamkan</a:t>
            </a:r>
            <a:r>
              <a:rPr lang="en-ID" dirty="0"/>
              <a:t> </a:t>
            </a:r>
            <a:r>
              <a:rPr lang="en-ID" dirty="0" err="1"/>
              <a:t>nilai-nilai</a:t>
            </a:r>
            <a:r>
              <a:rPr lang="en-ID" dirty="0"/>
              <a:t> </a:t>
            </a:r>
            <a:r>
              <a:rPr lang="en-ID" dirty="0" err="1"/>
              <a:t>etika</a:t>
            </a:r>
            <a:r>
              <a:rPr lang="en-ID" dirty="0"/>
              <a:t>, </a:t>
            </a:r>
            <a:r>
              <a:rPr lang="en-ID" dirty="0" err="1"/>
              <a:t>transparansi</a:t>
            </a:r>
            <a:r>
              <a:rPr lang="en-ID" dirty="0"/>
              <a:t>,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salah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aksiologis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manajemen</a:t>
            </a:r>
            <a:r>
              <a:rPr lang="en-ID" dirty="0"/>
              <a:t>.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mendorong</a:t>
            </a:r>
            <a:r>
              <a:rPr lang="en-ID" dirty="0"/>
              <a:t> </a:t>
            </a:r>
            <a:r>
              <a:rPr lang="en-ID" dirty="0" err="1"/>
              <a:t>perilaku</a:t>
            </a:r>
            <a:r>
              <a:rPr lang="en-ID" dirty="0"/>
              <a:t> yang </a:t>
            </a:r>
            <a:r>
              <a:rPr lang="en-ID" dirty="0" err="1"/>
              <a:t>baik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juga</a:t>
            </a:r>
            <a:r>
              <a:rPr lang="en-ID" dirty="0"/>
              <a:t> </a:t>
            </a:r>
            <a:r>
              <a:rPr lang="en-ID" dirty="0" err="1"/>
              <a:t>mencegah</a:t>
            </a:r>
            <a:r>
              <a:rPr lang="en-ID" dirty="0"/>
              <a:t> </a:t>
            </a:r>
            <a:r>
              <a:rPr lang="en-ID" dirty="0" err="1"/>
              <a:t>korupsi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penyimpangan</a:t>
            </a:r>
            <a:r>
              <a:rPr lang="en-ID" dirty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682" y="476727"/>
            <a:ext cx="754138" cy="88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8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5"/>
          <p:cNvSpPr/>
          <p:nvPr/>
        </p:nvSpPr>
        <p:spPr>
          <a:xfrm flipH="1">
            <a:off x="0" y="1417638"/>
            <a:ext cx="12139134" cy="3916996"/>
          </a:xfrm>
          <a:custGeom>
            <a:avLst/>
            <a:gdLst/>
            <a:ahLst/>
            <a:cxnLst/>
            <a:rect l="l" t="t" r="r" b="b"/>
            <a:pathLst>
              <a:path w="12288615" h="3916996">
                <a:moveTo>
                  <a:pt x="12288615" y="0"/>
                </a:moveTo>
                <a:lnTo>
                  <a:pt x="0" y="0"/>
                </a:lnTo>
                <a:lnTo>
                  <a:pt x="0" y="3916996"/>
                </a:lnTo>
                <a:lnTo>
                  <a:pt x="12288615" y="3916996"/>
                </a:lnTo>
                <a:lnTo>
                  <a:pt x="122886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14"/>
          <p:cNvSpPr/>
          <p:nvPr/>
        </p:nvSpPr>
        <p:spPr>
          <a:xfrm>
            <a:off x="-3482681" y="-210192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14"/>
          <p:cNvSpPr/>
          <p:nvPr/>
        </p:nvSpPr>
        <p:spPr>
          <a:xfrm>
            <a:off x="4759532" y="4380217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 err="1"/>
              <a:t>Aspek-aspek</a:t>
            </a:r>
            <a:r>
              <a:rPr b="1" dirty="0"/>
              <a:t> </a:t>
            </a:r>
            <a:r>
              <a:rPr b="1" dirty="0" err="1"/>
              <a:t>Utama</a:t>
            </a:r>
            <a:r>
              <a:rPr b="1" dirty="0"/>
              <a:t> </a:t>
            </a:r>
            <a:r>
              <a:rPr b="1" dirty="0" err="1" smtClean="0"/>
              <a:t>dalam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b="1" dirty="0" smtClean="0"/>
              <a:t> </a:t>
            </a:r>
            <a:r>
              <a:rPr b="1" dirty="0" err="1"/>
              <a:t>Aksiologi</a:t>
            </a:r>
            <a:r>
              <a:rPr b="1" dirty="0"/>
              <a:t> </a:t>
            </a:r>
            <a:r>
              <a:rPr b="1" dirty="0" err="1"/>
              <a:t>Manajemen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1911994"/>
            <a:ext cx="11229975" cy="4525963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ID" sz="3200" b="1" dirty="0" smtClean="0"/>
              <a:t>G. </a:t>
            </a:r>
            <a:r>
              <a:rPr lang="en-ID" sz="3200" b="1" dirty="0" err="1" smtClean="0"/>
              <a:t>Pertanyaan-Pertanyaan</a:t>
            </a:r>
            <a:r>
              <a:rPr lang="en-ID" sz="3200" b="1" dirty="0" smtClean="0"/>
              <a:t> </a:t>
            </a:r>
            <a:r>
              <a:rPr lang="en-ID" sz="3200" b="1" dirty="0" err="1"/>
              <a:t>Aksiologis</a:t>
            </a:r>
            <a:r>
              <a:rPr lang="en-ID" sz="3200" b="1" dirty="0"/>
              <a:t> </a:t>
            </a:r>
            <a:r>
              <a:rPr lang="en-ID" sz="3200" b="1" dirty="0" err="1"/>
              <a:t>dalam</a:t>
            </a:r>
            <a:r>
              <a:rPr lang="en-ID" sz="3200" b="1" dirty="0"/>
              <a:t> </a:t>
            </a:r>
            <a:r>
              <a:rPr lang="en-ID" sz="3200" b="1" dirty="0" err="1"/>
              <a:t>Manajemen</a:t>
            </a:r>
            <a:r>
              <a:rPr lang="en-ID" sz="3200" b="1" dirty="0" smtClean="0"/>
              <a:t>:</a:t>
            </a:r>
          </a:p>
          <a:p>
            <a:pPr marL="0" lvl="1" indent="0">
              <a:buNone/>
            </a:pPr>
            <a:endParaRPr lang="en-US" sz="1200" dirty="0"/>
          </a:p>
          <a:p>
            <a:pPr lvl="0" algn="just"/>
            <a:r>
              <a:rPr lang="en-ID" sz="2800" b="1" dirty="0" err="1"/>
              <a:t>Apa</a:t>
            </a:r>
            <a:r>
              <a:rPr lang="en-ID" sz="2800" b="1" dirty="0"/>
              <a:t> </a:t>
            </a:r>
            <a:r>
              <a:rPr lang="en-ID" sz="2800" b="1" dirty="0" err="1"/>
              <a:t>nilai-nilai</a:t>
            </a:r>
            <a:r>
              <a:rPr lang="en-ID" sz="2800" b="1" dirty="0"/>
              <a:t> </a:t>
            </a:r>
            <a:r>
              <a:rPr lang="en-ID" sz="2800" b="1" dirty="0" err="1"/>
              <a:t>utama</a:t>
            </a:r>
            <a:r>
              <a:rPr lang="en-ID" sz="2800" b="1" dirty="0"/>
              <a:t> yang </a:t>
            </a:r>
            <a:r>
              <a:rPr lang="en-ID" sz="2800" b="1" dirty="0" err="1"/>
              <a:t>harus</a:t>
            </a:r>
            <a:r>
              <a:rPr lang="en-ID" sz="2800" b="1" dirty="0"/>
              <a:t> </a:t>
            </a:r>
            <a:r>
              <a:rPr lang="en-ID" sz="2800" b="1" dirty="0" err="1"/>
              <a:t>membimbing</a:t>
            </a:r>
            <a:r>
              <a:rPr lang="en-ID" sz="2800" b="1" dirty="0"/>
              <a:t> </a:t>
            </a:r>
            <a:r>
              <a:rPr lang="en-ID" sz="2800" b="1" dirty="0" err="1"/>
              <a:t>keputusan</a:t>
            </a:r>
            <a:r>
              <a:rPr lang="en-ID" sz="2800" b="1" dirty="0"/>
              <a:t> </a:t>
            </a:r>
            <a:r>
              <a:rPr lang="en-ID" sz="2800" b="1" dirty="0" err="1"/>
              <a:t>manajerial</a:t>
            </a:r>
            <a:r>
              <a:rPr lang="en-ID" sz="2800" b="1" dirty="0"/>
              <a:t>?</a:t>
            </a:r>
            <a:r>
              <a:rPr lang="en-ID" sz="2800" dirty="0"/>
              <a:t> </a:t>
            </a:r>
            <a:r>
              <a:rPr lang="en-ID" sz="2800" dirty="0" err="1"/>
              <a:t>Apakah</a:t>
            </a:r>
            <a:r>
              <a:rPr lang="en-ID" sz="2800" dirty="0"/>
              <a:t> </a:t>
            </a:r>
            <a:r>
              <a:rPr lang="en-ID" sz="2800" dirty="0" err="1"/>
              <a:t>keuntungan</a:t>
            </a:r>
            <a:r>
              <a:rPr lang="en-ID" sz="2800" dirty="0"/>
              <a:t> </a:t>
            </a:r>
            <a:r>
              <a:rPr lang="en-ID" sz="2800" dirty="0" err="1"/>
              <a:t>harus</a:t>
            </a:r>
            <a:r>
              <a:rPr lang="en-ID" sz="2800" dirty="0"/>
              <a:t> </a:t>
            </a:r>
            <a:r>
              <a:rPr lang="en-ID" sz="2800" dirty="0" err="1"/>
              <a:t>selalu</a:t>
            </a:r>
            <a:r>
              <a:rPr lang="en-ID" sz="2800" dirty="0"/>
              <a:t> </a:t>
            </a:r>
            <a:r>
              <a:rPr lang="en-ID" sz="2800" dirty="0" err="1"/>
              <a:t>menjadi</a:t>
            </a:r>
            <a:r>
              <a:rPr lang="en-ID" sz="2800" dirty="0"/>
              <a:t> </a:t>
            </a:r>
            <a:r>
              <a:rPr lang="en-ID" sz="2800" dirty="0" err="1"/>
              <a:t>prioritas</a:t>
            </a:r>
            <a:r>
              <a:rPr lang="en-ID" sz="2800" dirty="0"/>
              <a:t>, </a:t>
            </a:r>
            <a:r>
              <a:rPr lang="en-ID" sz="2800" dirty="0" err="1"/>
              <a:t>ataukah</a:t>
            </a:r>
            <a:r>
              <a:rPr lang="en-ID" sz="2800" dirty="0"/>
              <a:t> </a:t>
            </a:r>
            <a:r>
              <a:rPr lang="en-ID" sz="2800" dirty="0" err="1"/>
              <a:t>kesejahteraan</a:t>
            </a:r>
            <a:r>
              <a:rPr lang="en-ID" sz="2800" dirty="0"/>
              <a:t> </a:t>
            </a:r>
            <a:r>
              <a:rPr lang="en-ID" sz="2800" dirty="0" err="1"/>
              <a:t>sosial</a:t>
            </a:r>
            <a:r>
              <a:rPr lang="en-ID" sz="2800" dirty="0"/>
              <a:t>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lingkungan</a:t>
            </a:r>
            <a:r>
              <a:rPr lang="en-ID" sz="2800" dirty="0"/>
              <a:t> </a:t>
            </a:r>
            <a:r>
              <a:rPr lang="en-ID" sz="2800" dirty="0" err="1"/>
              <a:t>harus</a:t>
            </a:r>
            <a:r>
              <a:rPr lang="en-ID" sz="2800" dirty="0"/>
              <a:t> </a:t>
            </a:r>
            <a:r>
              <a:rPr lang="en-ID" sz="2800" dirty="0" err="1"/>
              <a:t>sama</a:t>
            </a:r>
            <a:r>
              <a:rPr lang="en-ID" sz="2800" dirty="0"/>
              <a:t> </a:t>
            </a:r>
            <a:r>
              <a:rPr lang="en-ID" sz="2800" dirty="0" err="1"/>
              <a:t>pentingnya</a:t>
            </a:r>
            <a:r>
              <a:rPr lang="en-ID" sz="2800" dirty="0"/>
              <a:t>?</a:t>
            </a:r>
            <a:endParaRPr lang="en-US" sz="2400" dirty="0"/>
          </a:p>
          <a:p>
            <a:pPr lvl="0" algn="just"/>
            <a:r>
              <a:rPr lang="en-ID" sz="2800" b="1" dirty="0" err="1"/>
              <a:t>Bagaimana</a:t>
            </a:r>
            <a:r>
              <a:rPr lang="en-ID" sz="2800" b="1" dirty="0"/>
              <a:t> </a:t>
            </a:r>
            <a:r>
              <a:rPr lang="en-ID" sz="2800" b="1" dirty="0" err="1"/>
              <a:t>manajer</a:t>
            </a:r>
            <a:r>
              <a:rPr lang="en-ID" sz="2800" b="1" dirty="0"/>
              <a:t> </a:t>
            </a:r>
            <a:r>
              <a:rPr lang="en-ID" sz="2800" b="1" dirty="0" err="1"/>
              <a:t>menyeimbangkan</a:t>
            </a:r>
            <a:r>
              <a:rPr lang="en-ID" sz="2800" b="1" dirty="0"/>
              <a:t> </a:t>
            </a:r>
            <a:r>
              <a:rPr lang="en-ID" sz="2800" b="1" dirty="0" err="1"/>
              <a:t>kebutuhan</a:t>
            </a:r>
            <a:r>
              <a:rPr lang="en-ID" sz="2800" b="1" dirty="0"/>
              <a:t> </a:t>
            </a:r>
            <a:r>
              <a:rPr lang="en-ID" sz="2800" b="1" dirty="0" err="1"/>
              <a:t>individu</a:t>
            </a:r>
            <a:r>
              <a:rPr lang="en-ID" sz="2800" b="1" dirty="0"/>
              <a:t> </a:t>
            </a:r>
            <a:r>
              <a:rPr lang="en-ID" sz="2800" b="1" dirty="0" err="1"/>
              <a:t>dengan</a:t>
            </a:r>
            <a:r>
              <a:rPr lang="en-ID" sz="2800" b="1" dirty="0"/>
              <a:t> </a:t>
            </a:r>
            <a:r>
              <a:rPr lang="en-ID" sz="2800" b="1" dirty="0" err="1"/>
              <a:t>kebutuhan</a:t>
            </a:r>
            <a:r>
              <a:rPr lang="en-ID" sz="2800" b="1" dirty="0"/>
              <a:t> </a:t>
            </a:r>
            <a:r>
              <a:rPr lang="en-ID" sz="2800" b="1" dirty="0" err="1"/>
              <a:t>organisasi</a:t>
            </a:r>
            <a:r>
              <a:rPr lang="en-ID" sz="2800" b="1" dirty="0"/>
              <a:t>?</a:t>
            </a:r>
            <a:r>
              <a:rPr lang="en-ID" sz="2800" dirty="0"/>
              <a:t> </a:t>
            </a:r>
            <a:r>
              <a:rPr lang="en-ID" sz="2800" dirty="0" err="1"/>
              <a:t>Apakah</a:t>
            </a:r>
            <a:r>
              <a:rPr lang="en-ID" sz="2800" dirty="0"/>
              <a:t> </a:t>
            </a:r>
            <a:r>
              <a:rPr lang="en-ID" sz="2800" dirty="0" err="1"/>
              <a:t>kesejahteraan</a:t>
            </a:r>
            <a:r>
              <a:rPr lang="en-ID" sz="2800" dirty="0"/>
              <a:t> </a:t>
            </a:r>
            <a:r>
              <a:rPr lang="en-ID" sz="2800" dirty="0" err="1"/>
              <a:t>karyawan</a:t>
            </a:r>
            <a:r>
              <a:rPr lang="en-ID" sz="2800" dirty="0"/>
              <a:t> </a:t>
            </a:r>
            <a:r>
              <a:rPr lang="en-ID" sz="2800" dirty="0" err="1"/>
              <a:t>seharusnya</a:t>
            </a:r>
            <a:r>
              <a:rPr lang="en-ID" sz="2800" dirty="0"/>
              <a:t> </a:t>
            </a:r>
            <a:r>
              <a:rPr lang="en-ID" sz="2800" dirty="0" err="1"/>
              <a:t>diutamakan</a:t>
            </a:r>
            <a:r>
              <a:rPr lang="en-ID" sz="2800" dirty="0"/>
              <a:t> di </a:t>
            </a:r>
            <a:r>
              <a:rPr lang="en-ID" sz="2800" dirty="0" err="1"/>
              <a:t>atas</a:t>
            </a:r>
            <a:r>
              <a:rPr lang="en-ID" sz="2800" dirty="0"/>
              <a:t> </a:t>
            </a:r>
            <a:r>
              <a:rPr lang="en-ID" sz="2800" dirty="0" err="1"/>
              <a:t>efisiensi</a:t>
            </a:r>
            <a:r>
              <a:rPr lang="en-ID" sz="2800" dirty="0"/>
              <a:t> </a:t>
            </a:r>
            <a:r>
              <a:rPr lang="en-ID" sz="2800" dirty="0" err="1"/>
              <a:t>operasional</a:t>
            </a:r>
            <a:r>
              <a:rPr lang="en-ID" sz="2800" dirty="0"/>
              <a:t>?</a:t>
            </a:r>
            <a:endParaRPr lang="en-US" sz="2400" dirty="0"/>
          </a:p>
          <a:p>
            <a:pPr lvl="0" algn="just"/>
            <a:r>
              <a:rPr lang="en-ID" sz="2800" b="1" dirty="0" err="1"/>
              <a:t>Apa</a:t>
            </a:r>
            <a:r>
              <a:rPr lang="en-ID" sz="2800" b="1" dirty="0"/>
              <a:t> </a:t>
            </a:r>
            <a:r>
              <a:rPr lang="en-ID" sz="2800" b="1" dirty="0" err="1"/>
              <a:t>tanggung</a:t>
            </a:r>
            <a:r>
              <a:rPr lang="en-ID" sz="2800" b="1" dirty="0"/>
              <a:t> </a:t>
            </a:r>
            <a:r>
              <a:rPr lang="en-ID" sz="2800" b="1" dirty="0" err="1"/>
              <a:t>jawab</a:t>
            </a:r>
            <a:r>
              <a:rPr lang="en-ID" sz="2800" b="1" dirty="0"/>
              <a:t> moral </a:t>
            </a:r>
            <a:r>
              <a:rPr lang="en-ID" sz="2800" b="1" dirty="0" err="1"/>
              <a:t>dari</a:t>
            </a:r>
            <a:r>
              <a:rPr lang="en-ID" sz="2800" b="1" dirty="0"/>
              <a:t> </a:t>
            </a:r>
            <a:r>
              <a:rPr lang="en-ID" sz="2800" b="1" dirty="0" err="1"/>
              <a:t>organisasi</a:t>
            </a:r>
            <a:r>
              <a:rPr lang="en-ID" sz="2800" b="1" dirty="0"/>
              <a:t> </a:t>
            </a:r>
            <a:r>
              <a:rPr lang="en-ID" sz="2800" b="1" dirty="0" err="1"/>
              <a:t>terhadap</a:t>
            </a:r>
            <a:r>
              <a:rPr lang="en-ID" sz="2800" b="1" dirty="0"/>
              <a:t> </a:t>
            </a:r>
            <a:r>
              <a:rPr lang="en-ID" sz="2800" b="1" dirty="0" err="1"/>
              <a:t>masyarakat</a:t>
            </a:r>
            <a:r>
              <a:rPr lang="en-ID" sz="2800" b="1" dirty="0"/>
              <a:t> </a:t>
            </a:r>
            <a:r>
              <a:rPr lang="en-ID" sz="2800" b="1" dirty="0" err="1"/>
              <a:t>dan</a:t>
            </a:r>
            <a:r>
              <a:rPr lang="en-ID" sz="2800" b="1" dirty="0"/>
              <a:t> </a:t>
            </a:r>
            <a:r>
              <a:rPr lang="en-ID" sz="2800" b="1" dirty="0" err="1"/>
              <a:t>lingkungan</a:t>
            </a:r>
            <a:r>
              <a:rPr lang="en-ID" sz="2800" b="1" dirty="0"/>
              <a:t>?</a:t>
            </a:r>
            <a:r>
              <a:rPr lang="en-ID" sz="2800" dirty="0"/>
              <a:t> </a:t>
            </a:r>
            <a:r>
              <a:rPr lang="en-ID" sz="2800" dirty="0" err="1"/>
              <a:t>Bagaimana</a:t>
            </a:r>
            <a:r>
              <a:rPr lang="en-ID" sz="2800" dirty="0"/>
              <a:t> </a:t>
            </a:r>
            <a:r>
              <a:rPr lang="en-ID" sz="2800" dirty="0" err="1"/>
              <a:t>organisasi</a:t>
            </a:r>
            <a:r>
              <a:rPr lang="en-ID" sz="2800" dirty="0"/>
              <a:t> </a:t>
            </a:r>
            <a:r>
              <a:rPr lang="en-ID" sz="2800" dirty="0" err="1"/>
              <a:t>dapat</a:t>
            </a:r>
            <a:r>
              <a:rPr lang="en-ID" sz="2800" dirty="0"/>
              <a:t> </a:t>
            </a:r>
            <a:r>
              <a:rPr lang="en-ID" sz="2800" dirty="0" err="1"/>
              <a:t>menciptakan</a:t>
            </a:r>
            <a:r>
              <a:rPr lang="en-ID" sz="2800" dirty="0"/>
              <a:t> </a:t>
            </a:r>
            <a:r>
              <a:rPr lang="en-ID" sz="2800" dirty="0" err="1"/>
              <a:t>dampak</a:t>
            </a:r>
            <a:r>
              <a:rPr lang="en-ID" sz="2800" dirty="0"/>
              <a:t> </a:t>
            </a:r>
            <a:r>
              <a:rPr lang="en-ID" sz="2800" dirty="0" err="1"/>
              <a:t>positif</a:t>
            </a:r>
            <a:r>
              <a:rPr lang="en-ID" sz="2800" dirty="0"/>
              <a:t> </a:t>
            </a:r>
            <a:r>
              <a:rPr lang="en-ID" sz="2800" dirty="0" err="1"/>
              <a:t>bagi</a:t>
            </a:r>
            <a:r>
              <a:rPr lang="en-ID" sz="2800" dirty="0"/>
              <a:t> </a:t>
            </a:r>
            <a:r>
              <a:rPr lang="en-ID" sz="2800" dirty="0" err="1"/>
              <a:t>komunitas</a:t>
            </a:r>
            <a:r>
              <a:rPr lang="en-ID" sz="2800" dirty="0"/>
              <a:t> di </a:t>
            </a:r>
            <a:r>
              <a:rPr lang="en-ID" sz="2800" dirty="0" err="1"/>
              <a:t>luar</a:t>
            </a:r>
            <a:r>
              <a:rPr lang="en-ID" sz="2800" dirty="0"/>
              <a:t> </a:t>
            </a:r>
            <a:r>
              <a:rPr lang="en-ID" sz="2800" dirty="0" err="1"/>
              <a:t>tujuan</a:t>
            </a:r>
            <a:r>
              <a:rPr lang="en-ID" sz="2800" dirty="0"/>
              <a:t> </a:t>
            </a:r>
            <a:r>
              <a:rPr lang="en-ID" sz="2800" dirty="0" err="1"/>
              <a:t>ekonomi</a:t>
            </a:r>
            <a:r>
              <a:rPr lang="en-ID" sz="2800" dirty="0"/>
              <a:t>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682" y="476727"/>
            <a:ext cx="754138" cy="88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8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4"/>
          <p:cNvSpPr/>
          <p:nvPr/>
        </p:nvSpPr>
        <p:spPr>
          <a:xfrm>
            <a:off x="-3536577" y="-325519"/>
            <a:ext cx="7214347" cy="206691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59" y="707937"/>
            <a:ext cx="10390094" cy="556392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400" dirty="0" smtClean="0"/>
              <a:t>1. </a:t>
            </a:r>
            <a:r>
              <a:rPr lang="en-US" sz="2400" dirty="0" err="1" smtClean="0"/>
              <a:t>Silahkan</a:t>
            </a:r>
            <a:r>
              <a:rPr lang="en-US" sz="2400" dirty="0" smtClean="0"/>
              <a:t> kalian </a:t>
            </a:r>
            <a:r>
              <a:rPr lang="en-US" sz="2400" dirty="0" err="1" smtClean="0"/>
              <a:t>Rangkum</a:t>
            </a:r>
            <a:r>
              <a:rPr lang="en-US" sz="2400" dirty="0" smtClean="0"/>
              <a:t> </a:t>
            </a:r>
            <a:r>
              <a:rPr lang="en-US" sz="2400" dirty="0" err="1" smtClean="0"/>
              <a:t>definisi</a:t>
            </a:r>
            <a:r>
              <a:rPr lang="en-US" sz="2400" dirty="0" smtClean="0"/>
              <a:t> </a:t>
            </a:r>
            <a:r>
              <a:rPr lang="en-US" sz="2400" dirty="0" err="1" smtClean="0"/>
              <a:t>Manajemen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smtClean="0"/>
              <a:t>Matrix. </a:t>
            </a:r>
            <a:r>
              <a:rPr lang="en-US" sz="2400" dirty="0" err="1" smtClean="0"/>
              <a:t>Tambahkan</a:t>
            </a:r>
            <a:r>
              <a:rPr lang="en-US" sz="2400" dirty="0" smtClean="0"/>
              <a:t> </a:t>
            </a:r>
            <a:r>
              <a:rPr lang="en-US" sz="2400" dirty="0" smtClean="0"/>
              <a:t>10 </a:t>
            </a:r>
            <a:r>
              <a:rPr lang="en-US" sz="2400" dirty="0" err="1" smtClean="0"/>
              <a:t>definisi</a:t>
            </a:r>
            <a:r>
              <a:rPr lang="en-US" sz="2400" dirty="0" smtClean="0"/>
              <a:t> </a:t>
            </a:r>
            <a:r>
              <a:rPr lang="en-US" sz="2400" dirty="0" err="1" smtClean="0"/>
              <a:t>lagi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matrix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diluar</a:t>
            </a:r>
            <a:r>
              <a:rPr lang="en-US" sz="2400" dirty="0" smtClean="0"/>
              <a:t> yang </a:t>
            </a:r>
            <a:r>
              <a:rPr lang="en-US" sz="2400" dirty="0" err="1" smtClean="0"/>
              <a:t>sudah</a:t>
            </a:r>
            <a:r>
              <a:rPr lang="en-US" sz="2400" dirty="0" smtClean="0"/>
              <a:t> </a:t>
            </a:r>
            <a:r>
              <a:rPr lang="en-US" sz="2400" dirty="0" err="1" smtClean="0"/>
              <a:t>dijelaskan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b="1" dirty="0" err="1" smtClean="0"/>
              <a:t>Contoh</a:t>
            </a:r>
            <a:r>
              <a:rPr lang="en-US" sz="2400" b="1" dirty="0" smtClean="0"/>
              <a:t> matrix :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/>
              <a:t>2. </a:t>
            </a:r>
            <a:r>
              <a:rPr lang="en-US" sz="2400" dirty="0" err="1" smtClean="0"/>
              <a:t>Buatlah</a:t>
            </a:r>
            <a:r>
              <a:rPr lang="en-US" sz="2400" dirty="0" smtClean="0"/>
              <a:t> </a:t>
            </a:r>
            <a:r>
              <a:rPr lang="en-US" sz="2400" dirty="0" err="1" smtClean="0"/>
              <a:t>naskah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Ontologi</a:t>
            </a:r>
            <a:r>
              <a:rPr lang="en-US" sz="2400" dirty="0" smtClean="0"/>
              <a:t>, </a:t>
            </a:r>
            <a:r>
              <a:rPr lang="en-US" sz="2400" dirty="0" err="1" smtClean="0"/>
              <a:t>Epistimologi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Aksiologi</a:t>
            </a:r>
            <a:r>
              <a:rPr lang="en-US" sz="2400" dirty="0" smtClean="0"/>
              <a:t> </a:t>
            </a:r>
            <a:r>
              <a:rPr lang="en-US" sz="2400" dirty="0" err="1" smtClean="0"/>
              <a:t>Manajemen</a:t>
            </a:r>
            <a:r>
              <a:rPr lang="en-US" sz="2400" dirty="0" smtClean="0"/>
              <a:t> </a:t>
            </a:r>
            <a:r>
              <a:rPr lang="en-US" sz="2400" dirty="0" err="1" smtClean="0"/>
              <a:t>Pendidikan</a:t>
            </a:r>
            <a:r>
              <a:rPr lang="en-US" sz="2400" dirty="0" smtClean="0"/>
              <a:t> </a:t>
            </a:r>
          </a:p>
          <a:p>
            <a:pPr marL="0" indent="0" algn="just">
              <a:buNone/>
            </a:pPr>
            <a:r>
              <a:rPr lang="en-US" sz="2400" dirty="0" smtClean="0"/>
              <a:t>(4 </a:t>
            </a:r>
            <a:r>
              <a:rPr lang="en-US" sz="2400" dirty="0" err="1" smtClean="0"/>
              <a:t>halaman</a:t>
            </a:r>
            <a:r>
              <a:rPr lang="en-US" sz="2400" dirty="0" smtClean="0"/>
              <a:t> A4 1,5 </a:t>
            </a:r>
            <a:r>
              <a:rPr lang="en-US" sz="2400" dirty="0" err="1" smtClean="0"/>
              <a:t>spasi</a:t>
            </a:r>
            <a:r>
              <a:rPr lang="en-US" sz="2400" dirty="0" smtClean="0"/>
              <a:t> Times New Roman 12</a:t>
            </a:r>
            <a:r>
              <a:rPr lang="en-US" sz="2400" dirty="0" smtClean="0"/>
              <a:t>).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per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4 orang, </a:t>
            </a:r>
            <a:r>
              <a:rPr lang="en-US" sz="2400" dirty="0" smtClean="0"/>
              <a:t>Batas </a:t>
            </a:r>
            <a:r>
              <a:rPr lang="en-US" sz="2400" dirty="0" err="1" smtClean="0"/>
              <a:t>pengumpulan</a:t>
            </a:r>
            <a:r>
              <a:rPr lang="en-US" sz="2400" dirty="0" smtClean="0"/>
              <a:t> paling </a:t>
            </a:r>
            <a:r>
              <a:rPr lang="en-US" sz="2400" dirty="0" err="1" smtClean="0"/>
              <a:t>lambat</a:t>
            </a:r>
            <a:r>
              <a:rPr lang="en-US" sz="2400" dirty="0" smtClean="0"/>
              <a:t> </a:t>
            </a:r>
            <a:r>
              <a:rPr lang="en-US" sz="2400" dirty="0" err="1" smtClean="0"/>
              <a:t>hr</a:t>
            </a:r>
            <a:r>
              <a:rPr lang="en-US" sz="2400" dirty="0"/>
              <a:t> </a:t>
            </a:r>
            <a:r>
              <a:rPr lang="en-US" sz="2400" dirty="0" err="1" smtClean="0"/>
              <a:t>Selasa</a:t>
            </a:r>
            <a:r>
              <a:rPr lang="en-US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 smtClean="0"/>
              <a:t>3</a:t>
            </a:r>
            <a:r>
              <a:rPr lang="en-US" sz="2400" dirty="0" smtClean="0"/>
              <a:t> </a:t>
            </a:r>
            <a:r>
              <a:rPr lang="en-US" sz="2400" dirty="0" smtClean="0"/>
              <a:t>September 2024 </a:t>
            </a:r>
            <a:r>
              <a:rPr lang="en-US" sz="2400" dirty="0" smtClean="0"/>
              <a:t>Pukul.23.50 </a:t>
            </a:r>
          </a:p>
          <a:p>
            <a:pPr marL="0" indent="0" algn="just">
              <a:buNone/>
            </a:pPr>
            <a:r>
              <a:rPr lang="en-US" sz="2400" dirty="0" smtClean="0"/>
              <a:t>via </a:t>
            </a:r>
            <a:r>
              <a:rPr lang="en-US" sz="2400" dirty="0"/>
              <a:t>Google Drive </a:t>
            </a:r>
            <a:r>
              <a:rPr lang="en-US" sz="2400" dirty="0">
                <a:hlinkClick r:id="rId6"/>
              </a:rPr>
              <a:t>https://</a:t>
            </a:r>
            <a:r>
              <a:rPr lang="en-US" sz="2400" dirty="0" smtClean="0">
                <a:hlinkClick r:id="rId6"/>
              </a:rPr>
              <a:t>bit.ly/tugas1-DDMP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marL="0" indent="0" algn="just">
              <a:buNone/>
            </a:pPr>
            <a:endParaRPr lang="en-US" sz="2800" dirty="0"/>
          </a:p>
        </p:txBody>
      </p:sp>
      <p:sp>
        <p:nvSpPr>
          <p:cNvPr id="7" name="Freeform 15"/>
          <p:cNvSpPr/>
          <p:nvPr/>
        </p:nvSpPr>
        <p:spPr>
          <a:xfrm>
            <a:off x="10266829" y="4632512"/>
            <a:ext cx="1858474" cy="2030506"/>
          </a:xfrm>
          <a:custGeom>
            <a:avLst/>
            <a:gdLst/>
            <a:ahLst/>
            <a:cxnLst/>
            <a:rect l="l" t="t" r="r" b="b"/>
            <a:pathLst>
              <a:path w="6143172" h="8652355">
                <a:moveTo>
                  <a:pt x="0" y="0"/>
                </a:moveTo>
                <a:lnTo>
                  <a:pt x="6143172" y="0"/>
                </a:lnTo>
                <a:lnTo>
                  <a:pt x="6143172" y="8652354"/>
                </a:lnTo>
                <a:lnTo>
                  <a:pt x="0" y="865235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20" y="-130927"/>
            <a:ext cx="109728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TUGAS</a:t>
            </a:r>
            <a:endParaRPr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282" y="324327"/>
            <a:ext cx="754138" cy="882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"/>
          <a:stretch/>
        </p:blipFill>
        <p:spPr>
          <a:xfrm rot="16200000">
            <a:off x="5468809" y="-427726"/>
            <a:ext cx="3054047" cy="7066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2249488"/>
            <a:ext cx="10972800" cy="1143000"/>
          </a:xfrm>
        </p:spPr>
        <p:txBody>
          <a:bodyPr>
            <a:noAutofit/>
          </a:bodyPr>
          <a:lstStyle/>
          <a:p>
            <a:r>
              <a:rPr lang="en-US" sz="7200" b="1" smtClean="0"/>
              <a:t>TERIMA KASIH</a:t>
            </a:r>
            <a:endParaRPr sz="7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282" y="324327"/>
            <a:ext cx="754138" cy="882338"/>
          </a:xfrm>
          <a:prstGeom prst="rect">
            <a:avLst/>
          </a:prstGeom>
        </p:spPr>
      </p:pic>
      <p:sp>
        <p:nvSpPr>
          <p:cNvPr id="5" name="Freeform 25"/>
          <p:cNvSpPr/>
          <p:nvPr/>
        </p:nvSpPr>
        <p:spPr>
          <a:xfrm>
            <a:off x="2946719" y="3695699"/>
            <a:ext cx="7530781" cy="3240121"/>
          </a:xfrm>
          <a:custGeom>
            <a:avLst/>
            <a:gdLst/>
            <a:ahLst/>
            <a:cxnLst/>
            <a:rect l="l" t="t" r="r" b="b"/>
            <a:pathLst>
              <a:path w="16653439" h="8076918">
                <a:moveTo>
                  <a:pt x="0" y="0"/>
                </a:moveTo>
                <a:lnTo>
                  <a:pt x="16653439" y="0"/>
                </a:lnTo>
                <a:lnTo>
                  <a:pt x="16653439" y="8076918"/>
                </a:lnTo>
                <a:lnTo>
                  <a:pt x="0" y="80769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6663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4"/>
          <p:cNvSpPr/>
          <p:nvPr/>
        </p:nvSpPr>
        <p:spPr>
          <a:xfrm>
            <a:off x="5102432" y="4582196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14"/>
          <p:cNvSpPr/>
          <p:nvPr/>
        </p:nvSpPr>
        <p:spPr>
          <a:xfrm>
            <a:off x="-3482681" y="-210192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385" y="274638"/>
            <a:ext cx="10972800" cy="1143000"/>
          </a:xfrm>
        </p:spPr>
        <p:txBody>
          <a:bodyPr>
            <a:normAutofit/>
          </a:bodyPr>
          <a:lstStyle/>
          <a:p>
            <a:r>
              <a:rPr b="1" dirty="0" err="1"/>
              <a:t>Definisi</a:t>
            </a:r>
            <a:r>
              <a:rPr b="1" dirty="0"/>
              <a:t> </a:t>
            </a:r>
            <a:r>
              <a:rPr b="1" dirty="0" err="1" smtClean="0"/>
              <a:t>Manajemen</a:t>
            </a:r>
            <a:r>
              <a:rPr lang="en-US" b="1" dirty="0" smtClean="0"/>
              <a:t> </a:t>
            </a:r>
            <a:r>
              <a:rPr lang="en-US" b="1" dirty="0" err="1" smtClean="0"/>
              <a:t>oleh</a:t>
            </a:r>
            <a:r>
              <a:rPr lang="en-US" b="1" dirty="0" smtClean="0"/>
              <a:t> Para </a:t>
            </a:r>
            <a:r>
              <a:rPr lang="en-US" b="1" dirty="0" err="1" smtClean="0"/>
              <a:t>Ahli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282" y="324327"/>
            <a:ext cx="754138" cy="882338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84703665"/>
              </p:ext>
            </p:extLst>
          </p:nvPr>
        </p:nvGraphicFramePr>
        <p:xfrm>
          <a:off x="999209" y="1301706"/>
          <a:ext cx="995179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4"/>
          <p:cNvSpPr/>
          <p:nvPr/>
        </p:nvSpPr>
        <p:spPr>
          <a:xfrm>
            <a:off x="-3482681" y="-210192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14"/>
          <p:cNvSpPr/>
          <p:nvPr/>
        </p:nvSpPr>
        <p:spPr>
          <a:xfrm>
            <a:off x="5102432" y="4582196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385" y="274638"/>
            <a:ext cx="10972800" cy="1143000"/>
          </a:xfrm>
        </p:spPr>
        <p:txBody>
          <a:bodyPr>
            <a:normAutofit/>
          </a:bodyPr>
          <a:lstStyle/>
          <a:p>
            <a:r>
              <a:rPr b="1" dirty="0" err="1"/>
              <a:t>Definisi</a:t>
            </a:r>
            <a:r>
              <a:rPr b="1" dirty="0"/>
              <a:t> </a:t>
            </a:r>
            <a:r>
              <a:rPr b="1" dirty="0" err="1" smtClean="0"/>
              <a:t>Manajemen</a:t>
            </a:r>
            <a:r>
              <a:rPr lang="en-US" b="1" dirty="0" smtClean="0"/>
              <a:t> </a:t>
            </a:r>
            <a:r>
              <a:rPr lang="en-US" b="1" dirty="0" err="1" smtClean="0"/>
              <a:t>oleh</a:t>
            </a:r>
            <a:r>
              <a:rPr lang="en-US" b="1" dirty="0" smtClean="0"/>
              <a:t> Para </a:t>
            </a:r>
            <a:r>
              <a:rPr lang="en-US" b="1" dirty="0" err="1" smtClean="0"/>
              <a:t>Ahli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282" y="324327"/>
            <a:ext cx="754138" cy="882338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53132215"/>
              </p:ext>
            </p:extLst>
          </p:nvPr>
        </p:nvGraphicFramePr>
        <p:xfrm>
          <a:off x="999209" y="1301706"/>
          <a:ext cx="995179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4450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4"/>
          <p:cNvSpPr/>
          <p:nvPr/>
        </p:nvSpPr>
        <p:spPr>
          <a:xfrm>
            <a:off x="-3482681" y="-210192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14"/>
          <p:cNvSpPr/>
          <p:nvPr/>
        </p:nvSpPr>
        <p:spPr>
          <a:xfrm>
            <a:off x="5102432" y="4582196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385" y="274638"/>
            <a:ext cx="10972800" cy="1143000"/>
          </a:xfrm>
        </p:spPr>
        <p:txBody>
          <a:bodyPr>
            <a:normAutofit/>
          </a:bodyPr>
          <a:lstStyle/>
          <a:p>
            <a:r>
              <a:rPr b="1" dirty="0" err="1"/>
              <a:t>Definisi</a:t>
            </a:r>
            <a:r>
              <a:rPr b="1" dirty="0"/>
              <a:t> </a:t>
            </a:r>
            <a:r>
              <a:rPr b="1" dirty="0" err="1" smtClean="0"/>
              <a:t>Manajemen</a:t>
            </a:r>
            <a:r>
              <a:rPr lang="en-US" b="1" dirty="0" smtClean="0"/>
              <a:t> </a:t>
            </a:r>
            <a:r>
              <a:rPr lang="en-US" b="1" dirty="0" err="1" smtClean="0"/>
              <a:t>oleh</a:t>
            </a:r>
            <a:r>
              <a:rPr lang="en-US" b="1" dirty="0" smtClean="0"/>
              <a:t> Para </a:t>
            </a:r>
            <a:r>
              <a:rPr lang="en-US" b="1" dirty="0" err="1" smtClean="0"/>
              <a:t>Ahli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282" y="324327"/>
            <a:ext cx="754138" cy="882338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65038899"/>
              </p:ext>
            </p:extLst>
          </p:nvPr>
        </p:nvGraphicFramePr>
        <p:xfrm>
          <a:off x="999209" y="1301706"/>
          <a:ext cx="995179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6994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4"/>
          <p:cNvSpPr/>
          <p:nvPr/>
        </p:nvSpPr>
        <p:spPr>
          <a:xfrm>
            <a:off x="-3482681" y="-210192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14"/>
          <p:cNvSpPr/>
          <p:nvPr/>
        </p:nvSpPr>
        <p:spPr>
          <a:xfrm>
            <a:off x="5102432" y="4582196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/>
              <a:t>Kesimpulan</a:t>
            </a:r>
            <a:r>
              <a:rPr b="1" dirty="0"/>
              <a:t> </a:t>
            </a:r>
            <a:r>
              <a:rPr b="1" dirty="0" err="1"/>
              <a:t>Definisi</a:t>
            </a:r>
            <a:r>
              <a:rPr b="1" dirty="0"/>
              <a:t> </a:t>
            </a:r>
            <a:r>
              <a:rPr b="1" dirty="0" err="1"/>
              <a:t>Manajemen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206" y="1937885"/>
            <a:ext cx="10972800" cy="4525963"/>
          </a:xfrm>
        </p:spPr>
        <p:txBody>
          <a:bodyPr/>
          <a:lstStyle/>
          <a:p>
            <a:pPr algn="just"/>
            <a:r>
              <a:rPr lang="en-ID" dirty="0" err="1"/>
              <a:t>Manajemen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proses </a:t>
            </a:r>
            <a:r>
              <a:rPr lang="en-ID" dirty="0" err="1"/>
              <a:t>merencanakan</a:t>
            </a:r>
            <a:r>
              <a:rPr lang="en-ID" dirty="0"/>
              <a:t>, </a:t>
            </a:r>
            <a:r>
              <a:rPr lang="en-ID" dirty="0" err="1"/>
              <a:t>mengorganisir</a:t>
            </a:r>
            <a:r>
              <a:rPr lang="en-ID" dirty="0"/>
              <a:t>, </a:t>
            </a:r>
            <a:r>
              <a:rPr lang="en-ID" dirty="0" err="1"/>
              <a:t>memimpin</a:t>
            </a:r>
            <a:r>
              <a:rPr lang="en-ID" dirty="0"/>
              <a:t>,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mengendalikan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,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, </a:t>
            </a:r>
            <a:r>
              <a:rPr lang="en-ID" dirty="0" err="1"/>
              <a:t>keuangan</a:t>
            </a:r>
            <a:r>
              <a:rPr lang="en-ID" dirty="0"/>
              <a:t>, </a:t>
            </a:r>
            <a:r>
              <a:rPr lang="en-ID" dirty="0" err="1"/>
              <a:t>maupun</a:t>
            </a:r>
            <a:r>
              <a:rPr lang="en-ID" dirty="0"/>
              <a:t> material,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efektif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 smtClean="0"/>
              <a:t>efisien</a:t>
            </a:r>
            <a:r>
              <a:rPr lang="en-ID" dirty="0" smtClean="0"/>
              <a:t>.</a:t>
            </a:r>
          </a:p>
          <a:p>
            <a:pPr algn="just"/>
            <a:r>
              <a:rPr lang="en-ID" dirty="0" err="1" smtClean="0"/>
              <a:t>Manajemen</a:t>
            </a:r>
            <a:r>
              <a:rPr lang="en-ID" dirty="0" smtClean="0"/>
              <a:t> </a:t>
            </a:r>
            <a:r>
              <a:rPr lang="en-ID" dirty="0" err="1"/>
              <a:t>bertujuan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memastikan</a:t>
            </a:r>
            <a:r>
              <a:rPr lang="en-ID" dirty="0"/>
              <a:t> </a:t>
            </a: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yang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optimal </a:t>
            </a:r>
            <a:r>
              <a:rPr lang="en-ID" dirty="0" err="1"/>
              <a:t>guna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yang paling </a:t>
            </a:r>
            <a:r>
              <a:rPr lang="en-ID" dirty="0" err="1"/>
              <a:t>efisien</a:t>
            </a:r>
            <a:r>
              <a:rPr lang="en-ID" dirty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282" y="324327"/>
            <a:ext cx="754138" cy="88233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256580" y="5128372"/>
            <a:ext cx="1633541" cy="1633541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4"/>
          <p:cNvSpPr/>
          <p:nvPr/>
        </p:nvSpPr>
        <p:spPr>
          <a:xfrm>
            <a:off x="5102432" y="4582196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14"/>
          <p:cNvSpPr/>
          <p:nvPr/>
        </p:nvSpPr>
        <p:spPr>
          <a:xfrm>
            <a:off x="-3482681" y="-210192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4936"/>
            <a:ext cx="10972800" cy="1143000"/>
          </a:xfrm>
        </p:spPr>
        <p:txBody>
          <a:bodyPr/>
          <a:lstStyle/>
          <a:p>
            <a:r>
              <a:rPr b="1" dirty="0" err="1"/>
              <a:t>Fungsi</a:t>
            </a:r>
            <a:r>
              <a:rPr b="1" dirty="0"/>
              <a:t> </a:t>
            </a:r>
            <a:r>
              <a:rPr b="1" dirty="0" err="1"/>
              <a:t>Utama</a:t>
            </a:r>
            <a:r>
              <a:rPr b="1" dirty="0"/>
              <a:t> </a:t>
            </a:r>
            <a:r>
              <a:rPr b="1" dirty="0" err="1"/>
              <a:t>Manajemen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800226"/>
            <a:ext cx="8315325" cy="4525963"/>
          </a:xfrm>
        </p:spPr>
        <p:txBody>
          <a:bodyPr>
            <a:normAutofit lnSpcReduction="10000"/>
          </a:bodyPr>
          <a:lstStyle/>
          <a:p>
            <a:pPr algn="just"/>
            <a:endParaRPr dirty="0"/>
          </a:p>
          <a:p>
            <a:pPr algn="just"/>
            <a:r>
              <a:rPr b="1" dirty="0" err="1"/>
              <a:t>Perencanaan</a:t>
            </a:r>
            <a:r>
              <a:rPr b="1" dirty="0"/>
              <a:t> (Planning): </a:t>
            </a:r>
            <a:r>
              <a:rPr dirty="0" err="1"/>
              <a:t>Menentukan</a:t>
            </a:r>
            <a:r>
              <a:rPr dirty="0"/>
              <a:t> </a:t>
            </a:r>
            <a:r>
              <a:rPr dirty="0" err="1"/>
              <a:t>tujuan</a:t>
            </a:r>
            <a:r>
              <a:rPr dirty="0"/>
              <a:t> </a:t>
            </a:r>
            <a:r>
              <a:rPr dirty="0" err="1"/>
              <a:t>dan</a:t>
            </a:r>
            <a:r>
              <a:rPr dirty="0"/>
              <a:t> </a:t>
            </a:r>
            <a:r>
              <a:rPr dirty="0" err="1"/>
              <a:t>langkah-langkah</a:t>
            </a:r>
            <a:r>
              <a:rPr dirty="0"/>
              <a:t> </a:t>
            </a:r>
            <a:r>
              <a:rPr dirty="0" err="1"/>
              <a:t>untuk</a:t>
            </a:r>
            <a:r>
              <a:rPr dirty="0"/>
              <a:t> </a:t>
            </a:r>
            <a:r>
              <a:rPr dirty="0" err="1"/>
              <a:t>mencapainya</a:t>
            </a:r>
            <a:r>
              <a:rPr dirty="0"/>
              <a:t>.</a:t>
            </a:r>
          </a:p>
          <a:p>
            <a:pPr algn="just"/>
            <a:r>
              <a:rPr b="1" dirty="0" err="1"/>
              <a:t>Pengorganisasian</a:t>
            </a:r>
            <a:r>
              <a:rPr b="1" dirty="0"/>
              <a:t> (Organizing): </a:t>
            </a:r>
            <a:r>
              <a:rPr dirty="0" err="1"/>
              <a:t>Mengatur</a:t>
            </a:r>
            <a:r>
              <a:rPr dirty="0"/>
              <a:t> </a:t>
            </a:r>
            <a:r>
              <a:rPr dirty="0" err="1"/>
              <a:t>sumber</a:t>
            </a:r>
            <a:r>
              <a:rPr dirty="0"/>
              <a:t> </a:t>
            </a:r>
            <a:r>
              <a:rPr dirty="0" err="1"/>
              <a:t>daya</a:t>
            </a:r>
            <a:r>
              <a:rPr dirty="0"/>
              <a:t> </a:t>
            </a:r>
            <a:r>
              <a:rPr dirty="0" err="1"/>
              <a:t>untuk</a:t>
            </a:r>
            <a:r>
              <a:rPr dirty="0"/>
              <a:t> </a:t>
            </a:r>
            <a:r>
              <a:rPr dirty="0" err="1"/>
              <a:t>mencapai</a:t>
            </a:r>
            <a:r>
              <a:rPr dirty="0"/>
              <a:t> </a:t>
            </a:r>
            <a:r>
              <a:rPr dirty="0" err="1"/>
              <a:t>tujuan</a:t>
            </a:r>
            <a:r>
              <a:rPr dirty="0"/>
              <a:t>.</a:t>
            </a:r>
          </a:p>
          <a:p>
            <a:pPr algn="just"/>
            <a:r>
              <a:rPr b="1" dirty="0" err="1"/>
              <a:t>Kepemimpinan</a:t>
            </a:r>
            <a:r>
              <a:rPr b="1" dirty="0"/>
              <a:t> (Leading): </a:t>
            </a:r>
            <a:r>
              <a:rPr dirty="0" err="1"/>
              <a:t>Mengarahkan</a:t>
            </a:r>
            <a:r>
              <a:rPr dirty="0"/>
              <a:t> </a:t>
            </a:r>
            <a:r>
              <a:rPr dirty="0" err="1"/>
              <a:t>dan</a:t>
            </a:r>
            <a:r>
              <a:rPr dirty="0"/>
              <a:t> </a:t>
            </a:r>
            <a:r>
              <a:rPr dirty="0" err="1"/>
              <a:t>memotivasi</a:t>
            </a:r>
            <a:r>
              <a:rPr dirty="0"/>
              <a:t> </a:t>
            </a:r>
            <a:r>
              <a:rPr dirty="0" err="1"/>
              <a:t>karyawan</a:t>
            </a:r>
            <a:r>
              <a:rPr dirty="0"/>
              <a:t>.</a:t>
            </a:r>
          </a:p>
          <a:p>
            <a:pPr algn="just"/>
            <a:r>
              <a:rPr b="1" dirty="0" err="1"/>
              <a:t>Pengendalian</a:t>
            </a:r>
            <a:r>
              <a:rPr b="1" dirty="0"/>
              <a:t> (Controlling): </a:t>
            </a:r>
            <a:r>
              <a:rPr dirty="0" err="1"/>
              <a:t>Memantau</a:t>
            </a:r>
            <a:r>
              <a:rPr dirty="0"/>
              <a:t> </a:t>
            </a:r>
            <a:r>
              <a:rPr dirty="0" err="1"/>
              <a:t>dan</a:t>
            </a:r>
            <a:r>
              <a:rPr dirty="0"/>
              <a:t> </a:t>
            </a:r>
            <a:r>
              <a:rPr dirty="0" err="1"/>
              <a:t>mengevaluasi</a:t>
            </a:r>
            <a:r>
              <a:rPr dirty="0"/>
              <a:t> </a:t>
            </a:r>
            <a:r>
              <a:rPr dirty="0" err="1"/>
              <a:t>kinerja</a:t>
            </a:r>
            <a:r>
              <a:rPr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282" y="324327"/>
            <a:ext cx="754138" cy="882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607E9A6-45CE-48FC-B7C9-F8224DCB50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19" y="2186492"/>
            <a:ext cx="2126475" cy="4406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4"/>
          <p:cNvSpPr/>
          <p:nvPr/>
        </p:nvSpPr>
        <p:spPr>
          <a:xfrm>
            <a:off x="-3482681" y="-210192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14"/>
          <p:cNvSpPr/>
          <p:nvPr/>
        </p:nvSpPr>
        <p:spPr>
          <a:xfrm>
            <a:off x="5102432" y="4582196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/>
              <a:t>Unsur-Unsur</a:t>
            </a:r>
            <a:r>
              <a:rPr b="1" dirty="0"/>
              <a:t> </a:t>
            </a:r>
            <a:r>
              <a:rPr b="1" dirty="0" err="1"/>
              <a:t>Manajemen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1543408"/>
            <a:ext cx="1097280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dirty="0"/>
          </a:p>
          <a:p>
            <a:pPr marL="514350" indent="-514350">
              <a:buFont typeface="+mj-lt"/>
              <a:buAutoNum type="arabicPeriod"/>
            </a:pPr>
            <a:r>
              <a:rPr dirty="0" err="1"/>
              <a:t>Manusia</a:t>
            </a:r>
            <a:r>
              <a:rPr dirty="0"/>
              <a:t> (Human Resources)</a:t>
            </a:r>
          </a:p>
          <a:p>
            <a:pPr marL="514350" indent="-514350">
              <a:buFont typeface="+mj-lt"/>
              <a:buAutoNum type="arabicPeriod"/>
            </a:pPr>
            <a:r>
              <a:rPr dirty="0" err="1"/>
              <a:t>Uang</a:t>
            </a:r>
            <a:r>
              <a:rPr dirty="0"/>
              <a:t> (Financial Resources)</a:t>
            </a:r>
          </a:p>
          <a:p>
            <a:pPr marL="514350" indent="-514350">
              <a:buFont typeface="+mj-lt"/>
              <a:buAutoNum type="arabicPeriod"/>
            </a:pPr>
            <a:r>
              <a:rPr dirty="0" err="1"/>
              <a:t>Bahan</a:t>
            </a:r>
            <a:r>
              <a:rPr dirty="0"/>
              <a:t> </a:t>
            </a:r>
            <a:r>
              <a:rPr dirty="0" err="1"/>
              <a:t>atau</a:t>
            </a:r>
            <a:r>
              <a:rPr dirty="0"/>
              <a:t> Material (Physical Resources)</a:t>
            </a:r>
          </a:p>
          <a:p>
            <a:pPr marL="514350" indent="-514350">
              <a:buFont typeface="+mj-lt"/>
              <a:buAutoNum type="arabicPeriod"/>
            </a:pPr>
            <a:r>
              <a:rPr dirty="0" err="1"/>
              <a:t>Mesin</a:t>
            </a:r>
            <a:r>
              <a:rPr dirty="0"/>
              <a:t> </a:t>
            </a:r>
            <a:r>
              <a:rPr dirty="0" err="1"/>
              <a:t>atau</a:t>
            </a:r>
            <a:r>
              <a:rPr dirty="0"/>
              <a:t> </a:t>
            </a:r>
            <a:r>
              <a:rPr dirty="0" err="1"/>
              <a:t>Teknologi</a:t>
            </a:r>
            <a:r>
              <a:rPr dirty="0"/>
              <a:t> (Technological Resources)</a:t>
            </a:r>
          </a:p>
          <a:p>
            <a:pPr marL="514350" indent="-514350">
              <a:buFont typeface="+mj-lt"/>
              <a:buAutoNum type="arabicPeriod"/>
            </a:pPr>
            <a:r>
              <a:rPr dirty="0" err="1"/>
              <a:t>Metode</a:t>
            </a:r>
            <a:r>
              <a:rPr dirty="0"/>
              <a:t> (Methods)</a:t>
            </a:r>
          </a:p>
          <a:p>
            <a:pPr marL="514350" indent="-514350">
              <a:buFont typeface="+mj-lt"/>
              <a:buAutoNum type="arabicPeriod"/>
            </a:pPr>
            <a:r>
              <a:rPr dirty="0" err="1"/>
              <a:t>Pasar</a:t>
            </a:r>
            <a:r>
              <a:rPr dirty="0"/>
              <a:t> (Markets)</a:t>
            </a:r>
          </a:p>
          <a:p>
            <a:pPr marL="514350" indent="-514350">
              <a:buFont typeface="+mj-lt"/>
              <a:buAutoNum type="arabicPeriod"/>
            </a:pPr>
            <a:r>
              <a:rPr dirty="0" err="1"/>
              <a:t>Waktu</a:t>
            </a:r>
            <a:r>
              <a:rPr dirty="0"/>
              <a:t> (Time)</a:t>
            </a:r>
          </a:p>
          <a:p>
            <a:pPr marL="514350" indent="-514350">
              <a:buFont typeface="+mj-lt"/>
              <a:buAutoNum type="arabicPeriod"/>
            </a:pPr>
            <a:r>
              <a:rPr dirty="0" err="1"/>
              <a:t>Informasi</a:t>
            </a:r>
            <a:r>
              <a:rPr dirty="0"/>
              <a:t> (Information)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282" y="324327"/>
            <a:ext cx="754138" cy="882338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 rot="734909">
            <a:off x="-707094" y="320052"/>
            <a:ext cx="4438677" cy="6667481"/>
          </a:xfrm>
          <a:custGeom>
            <a:avLst/>
            <a:gdLst/>
            <a:ahLst/>
            <a:cxnLst/>
            <a:rect l="l" t="t" r="r" b="b"/>
            <a:pathLst>
              <a:path w="7052346" h="8755734">
                <a:moveTo>
                  <a:pt x="0" y="0"/>
                </a:moveTo>
                <a:lnTo>
                  <a:pt x="7052346" y="0"/>
                </a:lnTo>
                <a:lnTo>
                  <a:pt x="7052346" y="8755734"/>
                </a:lnTo>
                <a:lnTo>
                  <a:pt x="0" y="87557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"/>
          <p:cNvSpPr/>
          <p:nvPr/>
        </p:nvSpPr>
        <p:spPr>
          <a:xfrm flipH="1">
            <a:off x="-107649" y="1057275"/>
            <a:ext cx="4003374" cy="5564552"/>
          </a:xfrm>
          <a:custGeom>
            <a:avLst/>
            <a:gdLst/>
            <a:ahLst/>
            <a:cxnLst/>
            <a:rect l="l" t="t" r="r" b="b"/>
            <a:pathLst>
              <a:path w="4541809" h="6104856">
                <a:moveTo>
                  <a:pt x="4541809" y="0"/>
                </a:moveTo>
                <a:lnTo>
                  <a:pt x="0" y="0"/>
                </a:lnTo>
                <a:lnTo>
                  <a:pt x="0" y="6104856"/>
                </a:lnTo>
                <a:lnTo>
                  <a:pt x="4541809" y="6104856"/>
                </a:lnTo>
                <a:lnTo>
                  <a:pt x="454180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14"/>
          <p:cNvSpPr/>
          <p:nvPr/>
        </p:nvSpPr>
        <p:spPr>
          <a:xfrm>
            <a:off x="5102432" y="4582196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637" y="836921"/>
            <a:ext cx="10972800" cy="1143000"/>
          </a:xfrm>
        </p:spPr>
        <p:txBody>
          <a:bodyPr>
            <a:normAutofit/>
          </a:bodyPr>
          <a:lstStyle/>
          <a:p>
            <a:r>
              <a:rPr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Filsafat</a:t>
            </a:r>
            <a:r>
              <a:rPr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Manajemen</a:t>
            </a:r>
            <a:endParaRPr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4160" y="1600201"/>
            <a:ext cx="7148240" cy="4525963"/>
          </a:xfrm>
        </p:spPr>
        <p:txBody>
          <a:bodyPr>
            <a:normAutofit lnSpcReduction="10000"/>
          </a:bodyPr>
          <a:lstStyle/>
          <a:p>
            <a:pPr algn="just"/>
            <a:endParaRPr sz="4400" dirty="0"/>
          </a:p>
          <a:p>
            <a:pPr marL="0" indent="0" algn="just">
              <a:buNone/>
              <a:defRPr sz="1800">
                <a:solidFill>
                  <a:srgbClr val="000000"/>
                </a:solidFill>
              </a:defRPr>
            </a:pPr>
            <a:r>
              <a:rPr sz="2800" dirty="0" err="1"/>
              <a:t>Filsafat</a:t>
            </a:r>
            <a:r>
              <a:rPr sz="2800" dirty="0"/>
              <a:t> </a:t>
            </a:r>
            <a:r>
              <a:rPr sz="2800" dirty="0" err="1"/>
              <a:t>manajemen</a:t>
            </a:r>
            <a:r>
              <a:rPr sz="2800" dirty="0"/>
              <a:t> </a:t>
            </a:r>
            <a:r>
              <a:rPr sz="2800" dirty="0" err="1"/>
              <a:t>adalah</a:t>
            </a:r>
            <a:r>
              <a:rPr sz="2800" dirty="0"/>
              <a:t> </a:t>
            </a:r>
            <a:r>
              <a:rPr sz="2800" dirty="0" err="1"/>
              <a:t>studi</a:t>
            </a:r>
            <a:r>
              <a:rPr sz="2800" dirty="0"/>
              <a:t> </a:t>
            </a:r>
            <a:r>
              <a:rPr sz="2800" dirty="0" err="1"/>
              <a:t>tentang</a:t>
            </a:r>
            <a:r>
              <a:rPr sz="2800" dirty="0"/>
              <a:t> </a:t>
            </a:r>
            <a:r>
              <a:rPr sz="2800" dirty="0" err="1"/>
              <a:t>prinsip-prinsip</a:t>
            </a:r>
            <a:r>
              <a:rPr sz="2800" dirty="0"/>
              <a:t> </a:t>
            </a:r>
            <a:r>
              <a:rPr sz="2800" dirty="0" err="1"/>
              <a:t>dasar</a:t>
            </a:r>
            <a:r>
              <a:rPr sz="2800" dirty="0"/>
              <a:t>, </a:t>
            </a:r>
            <a:r>
              <a:rPr sz="2800" dirty="0" err="1"/>
              <a:t>nilai-nilai</a:t>
            </a:r>
            <a:r>
              <a:rPr sz="2800" dirty="0"/>
              <a:t>, </a:t>
            </a:r>
            <a:r>
              <a:rPr sz="2800" dirty="0" err="1"/>
              <a:t>dan</a:t>
            </a:r>
            <a:r>
              <a:rPr sz="2800" dirty="0"/>
              <a:t> </a:t>
            </a:r>
            <a:r>
              <a:rPr sz="2800" dirty="0" err="1"/>
              <a:t>konsep-konsep</a:t>
            </a:r>
            <a:r>
              <a:rPr sz="2800" dirty="0"/>
              <a:t> yang </a:t>
            </a:r>
            <a:r>
              <a:rPr sz="2800" dirty="0" err="1"/>
              <a:t>membentuk</a:t>
            </a:r>
            <a:r>
              <a:rPr sz="2800" dirty="0"/>
              <a:t> </a:t>
            </a:r>
            <a:r>
              <a:rPr sz="2800" dirty="0" err="1"/>
              <a:t>teori</a:t>
            </a:r>
            <a:r>
              <a:rPr sz="2800" dirty="0"/>
              <a:t> </a:t>
            </a:r>
            <a:r>
              <a:rPr sz="2800" dirty="0" err="1"/>
              <a:t>dan</a:t>
            </a:r>
            <a:r>
              <a:rPr sz="2800" dirty="0"/>
              <a:t> </a:t>
            </a:r>
            <a:r>
              <a:rPr sz="2800" dirty="0" err="1"/>
              <a:t>praktik</a:t>
            </a:r>
            <a:r>
              <a:rPr sz="2800" dirty="0"/>
              <a:t> </a:t>
            </a:r>
            <a:r>
              <a:rPr sz="2800" dirty="0" err="1"/>
              <a:t>manajemen</a:t>
            </a:r>
            <a:r>
              <a:rPr sz="2800" dirty="0"/>
              <a:t>. </a:t>
            </a:r>
            <a:r>
              <a:rPr sz="2800" dirty="0" err="1"/>
              <a:t>Ini</a:t>
            </a:r>
            <a:r>
              <a:rPr sz="2800" dirty="0"/>
              <a:t> </a:t>
            </a:r>
            <a:r>
              <a:rPr sz="2800" dirty="0" err="1"/>
              <a:t>adalah</a:t>
            </a:r>
            <a:r>
              <a:rPr sz="2800" dirty="0"/>
              <a:t> </a:t>
            </a:r>
            <a:r>
              <a:rPr sz="2800" dirty="0" err="1"/>
              <a:t>pendekatan</a:t>
            </a:r>
            <a:r>
              <a:rPr sz="2800" dirty="0"/>
              <a:t> </a:t>
            </a:r>
            <a:r>
              <a:rPr sz="2800" dirty="0" err="1"/>
              <a:t>reflektif</a:t>
            </a:r>
            <a:r>
              <a:rPr sz="2800" dirty="0"/>
              <a:t> </a:t>
            </a:r>
            <a:r>
              <a:rPr sz="2800" dirty="0" err="1"/>
              <a:t>terhadap</a:t>
            </a:r>
            <a:r>
              <a:rPr sz="2800" dirty="0"/>
              <a:t> </a:t>
            </a:r>
            <a:r>
              <a:rPr sz="2800" dirty="0" err="1"/>
              <a:t>bagaimana</a:t>
            </a:r>
            <a:r>
              <a:rPr sz="2800" dirty="0"/>
              <a:t> </a:t>
            </a:r>
            <a:r>
              <a:rPr sz="2800" dirty="0" err="1"/>
              <a:t>manajer</a:t>
            </a:r>
            <a:r>
              <a:rPr sz="2800" dirty="0"/>
              <a:t> </a:t>
            </a:r>
            <a:r>
              <a:rPr sz="2800" dirty="0" err="1"/>
              <a:t>dan</a:t>
            </a:r>
            <a:r>
              <a:rPr sz="2800" dirty="0"/>
              <a:t> </a:t>
            </a:r>
            <a:r>
              <a:rPr sz="2800" dirty="0" err="1"/>
              <a:t>organisasi</a:t>
            </a:r>
            <a:r>
              <a:rPr sz="2800" dirty="0"/>
              <a:t> </a:t>
            </a:r>
            <a:r>
              <a:rPr sz="2800" dirty="0" err="1"/>
              <a:t>berpikir</a:t>
            </a:r>
            <a:r>
              <a:rPr sz="2800" dirty="0"/>
              <a:t> </a:t>
            </a:r>
            <a:r>
              <a:rPr sz="2800" dirty="0" err="1"/>
              <a:t>tentang</a:t>
            </a:r>
            <a:r>
              <a:rPr sz="2800" dirty="0"/>
              <a:t> </a:t>
            </a:r>
            <a:r>
              <a:rPr sz="2800" dirty="0" err="1"/>
              <a:t>tujuan</a:t>
            </a:r>
            <a:r>
              <a:rPr sz="2800" dirty="0"/>
              <a:t>, </a:t>
            </a:r>
            <a:r>
              <a:rPr sz="2800" dirty="0" err="1"/>
              <a:t>metode</a:t>
            </a:r>
            <a:r>
              <a:rPr sz="2800" dirty="0"/>
              <a:t>, </a:t>
            </a:r>
            <a:r>
              <a:rPr sz="2800" dirty="0" err="1"/>
              <a:t>dan</a:t>
            </a:r>
            <a:r>
              <a:rPr sz="2800" dirty="0"/>
              <a:t> </a:t>
            </a:r>
            <a:r>
              <a:rPr sz="2800" dirty="0" err="1"/>
              <a:t>hasil</a:t>
            </a:r>
            <a:r>
              <a:rPr sz="2800" dirty="0"/>
              <a:t> </a:t>
            </a:r>
            <a:r>
              <a:rPr sz="2800" dirty="0" err="1"/>
              <a:t>dari</a:t>
            </a:r>
            <a:r>
              <a:rPr sz="2800" dirty="0"/>
              <a:t> </a:t>
            </a:r>
            <a:r>
              <a:rPr sz="2800" dirty="0" err="1"/>
              <a:t>kegiatan</a:t>
            </a:r>
            <a:r>
              <a:rPr sz="2800" dirty="0"/>
              <a:t> </a:t>
            </a:r>
            <a:r>
              <a:rPr sz="2800" dirty="0" err="1"/>
              <a:t>manajerial</a:t>
            </a:r>
            <a:r>
              <a:rPr sz="2800" dirty="0"/>
              <a:t>, </a:t>
            </a:r>
            <a:r>
              <a:rPr sz="2800" dirty="0" err="1"/>
              <a:t>serta</a:t>
            </a:r>
            <a:r>
              <a:rPr sz="2800" dirty="0"/>
              <a:t> </a:t>
            </a:r>
            <a:r>
              <a:rPr sz="2800" dirty="0" err="1"/>
              <a:t>bagaimana</a:t>
            </a:r>
            <a:r>
              <a:rPr sz="2800" dirty="0"/>
              <a:t> </a:t>
            </a:r>
            <a:r>
              <a:rPr sz="2800" dirty="0" err="1"/>
              <a:t>tindakan</a:t>
            </a:r>
            <a:r>
              <a:rPr sz="2800" dirty="0"/>
              <a:t> </a:t>
            </a:r>
            <a:r>
              <a:rPr sz="2800" dirty="0" err="1"/>
              <a:t>tersebut</a:t>
            </a:r>
            <a:r>
              <a:rPr sz="2800" dirty="0"/>
              <a:t> </a:t>
            </a:r>
            <a:r>
              <a:rPr sz="2800" dirty="0" err="1"/>
              <a:t>mempengaruhi</a:t>
            </a:r>
            <a:r>
              <a:rPr sz="2800" dirty="0"/>
              <a:t> </a:t>
            </a:r>
            <a:r>
              <a:rPr sz="2800" dirty="0" err="1"/>
              <a:t>individu</a:t>
            </a:r>
            <a:r>
              <a:rPr sz="2800" dirty="0"/>
              <a:t>, </a:t>
            </a:r>
            <a:r>
              <a:rPr sz="2800" dirty="0" err="1"/>
              <a:t>kelompok</a:t>
            </a:r>
            <a:r>
              <a:rPr sz="2800" dirty="0"/>
              <a:t>, </a:t>
            </a:r>
            <a:r>
              <a:rPr sz="2800" dirty="0" err="1"/>
              <a:t>dan</a:t>
            </a:r>
            <a:r>
              <a:rPr sz="2800" dirty="0"/>
              <a:t> </a:t>
            </a:r>
            <a:r>
              <a:rPr sz="2800" dirty="0" err="1"/>
              <a:t>masyarakat</a:t>
            </a:r>
            <a:r>
              <a:rPr sz="28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282" y="324327"/>
            <a:ext cx="754138" cy="882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2073</Words>
  <Application>Microsoft Office PowerPoint</Application>
  <PresentationFormat>Widescreen</PresentationFormat>
  <Paragraphs>161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Dreaming Outloud All Caps</vt:lpstr>
      <vt:lpstr>Tw Cen MT Condensed Extra Bold</vt:lpstr>
      <vt:lpstr>Office Theme</vt:lpstr>
      <vt:lpstr>Mata Kuliah : Dasar-Dasar Manajemen Pendidikan</vt:lpstr>
      <vt:lpstr>Apa Itu Manajemen?</vt:lpstr>
      <vt:lpstr>Definisi Manajemen oleh Para Ahli</vt:lpstr>
      <vt:lpstr>Definisi Manajemen oleh Para Ahli</vt:lpstr>
      <vt:lpstr>Definisi Manajemen oleh Para Ahli</vt:lpstr>
      <vt:lpstr>Kesimpulan Definisi Manajemen</vt:lpstr>
      <vt:lpstr>Fungsi Utama Manajemen</vt:lpstr>
      <vt:lpstr>Unsur-Unsur Manajemen</vt:lpstr>
      <vt:lpstr>Filsafat Manajemen</vt:lpstr>
      <vt:lpstr>1. Epistemologi Manajemen</vt:lpstr>
      <vt:lpstr>Aspek Utama dalam  Epistemologi Manajemen</vt:lpstr>
      <vt:lpstr>Aspek Utama dalam  Epistemologi Manajemen</vt:lpstr>
      <vt:lpstr>Aspek Utama dalam  Epistemologi Manajemen</vt:lpstr>
      <vt:lpstr>2.  Ontologi Manajemen</vt:lpstr>
      <vt:lpstr>Aspek-aspek Utama dalam  Ontologi Manajemen</vt:lpstr>
      <vt:lpstr>Aspek-aspek Utama dalam  Ontologi Manajemen</vt:lpstr>
      <vt:lpstr>Aspek-aspek Utama dalam  Ontologi Manajemen</vt:lpstr>
      <vt:lpstr>Aspek-aspek Utama dalam  Ontologi Manajemen</vt:lpstr>
      <vt:lpstr>Aspek-aspek Utama dalam  Ontologi Manajemen</vt:lpstr>
      <vt:lpstr>3. Aksiologi Manajemen</vt:lpstr>
      <vt:lpstr>Aspek-aspek Utama dalam  Aksiologi Manajemen</vt:lpstr>
      <vt:lpstr>Aspek-aspek Utama dalam  Aksiologi Manajemen</vt:lpstr>
      <vt:lpstr>Aspek-aspek Utama dalam  Aksiologi Manajemen</vt:lpstr>
      <vt:lpstr>Aspek-aspek Utama dalam  Aksiologi Manajemen</vt:lpstr>
      <vt:lpstr>Aspek-aspek Utama dalam  Aksiologi Manajemen</vt:lpstr>
      <vt:lpstr>Aspek-aspek Utama dalam  Aksiologi Manajemen</vt:lpstr>
      <vt:lpstr>Aspek-aspek Utama dalam  Aksiologi Manajemen</vt:lpstr>
      <vt:lpstr>TUGAS</vt:lpstr>
      <vt:lpstr>TERIMA KASIH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Dasar-Dasar  Manajemen Pendidikan</dc:title>
  <dc:subject/>
  <dc:creator/>
  <cp:keywords/>
  <dc:description>generated using python-pptx</dc:description>
  <cp:lastModifiedBy>Microsoft account</cp:lastModifiedBy>
  <cp:revision>22</cp:revision>
  <dcterms:created xsi:type="dcterms:W3CDTF">2013-01-27T09:14:16Z</dcterms:created>
  <dcterms:modified xsi:type="dcterms:W3CDTF">2024-09-02T06:29:24Z</dcterms:modified>
  <cp:category/>
</cp:coreProperties>
</file>