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6" r:id="rId4"/>
    <p:sldId id="267" r:id="rId5"/>
    <p:sldId id="268" r:id="rId6"/>
    <p:sldId id="269" r:id="rId7"/>
    <p:sldId id="288" r:id="rId8"/>
    <p:sldId id="291" r:id="rId9"/>
    <p:sldId id="292" r:id="rId10"/>
    <p:sldId id="260" r:id="rId11"/>
    <p:sldId id="261" r:id="rId12"/>
    <p:sldId id="262" r:id="rId13"/>
    <p:sldId id="286" r:id="rId14"/>
    <p:sldId id="264" r:id="rId15"/>
    <p:sldId id="301" r:id="rId16"/>
    <p:sldId id="265" r:id="rId17"/>
    <p:sldId id="293" r:id="rId18"/>
    <p:sldId id="294" r:id="rId19"/>
    <p:sldId id="295" r:id="rId20"/>
    <p:sldId id="278" r:id="rId21"/>
    <p:sldId id="279" r:id="rId22"/>
    <p:sldId id="281" r:id="rId23"/>
    <p:sldId id="282" r:id="rId24"/>
    <p:sldId id="283" r:id="rId25"/>
    <p:sldId id="274" r:id="rId26"/>
    <p:sldId id="258" r:id="rId27"/>
    <p:sldId id="272" r:id="rId28"/>
    <p:sldId id="297" r:id="rId29"/>
    <p:sldId id="273" r:id="rId30"/>
    <p:sldId id="29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p:scale>
          <a:sx n="69" d="100"/>
          <a:sy n="69" d="100"/>
        </p:scale>
        <p:origin x="288" y="4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3AE9-11C3-F093-F467-B97CE10097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A8758DA6-D219-CDAB-951E-631BE0D6E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8813AFD-443E-C1C0-BEE2-3B9580EECB1B}"/>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5" name="Footer Placeholder 4">
            <a:extLst>
              <a:ext uri="{FF2B5EF4-FFF2-40B4-BE49-F238E27FC236}">
                <a16:creationId xmlns:a16="http://schemas.microsoft.com/office/drawing/2014/main" id="{819BC93B-5960-2F3F-51E1-0E1F2EBD916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628203D-9C2C-1389-F7F1-EB44D830D9C1}"/>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196770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7AAE-E80A-511D-289E-3B785E9B3B8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34F1C7A-FD9D-0608-9E75-BB3FD04F9B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624C0E4-7ACA-5778-908D-C8AECDB473EE}"/>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5" name="Footer Placeholder 4">
            <a:extLst>
              <a:ext uri="{FF2B5EF4-FFF2-40B4-BE49-F238E27FC236}">
                <a16:creationId xmlns:a16="http://schemas.microsoft.com/office/drawing/2014/main" id="{E3336CDB-1789-590C-12BD-28A05D3AC06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65A7973-1422-E391-3596-5E3F6E15A1CD}"/>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241607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E2D36-F852-4B69-B7A7-82E8F4617F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7BBBBD0-9333-0805-976F-5C32CC046E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EC04A2C-F837-0265-70C0-8E202BDEC743}"/>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5" name="Footer Placeholder 4">
            <a:extLst>
              <a:ext uri="{FF2B5EF4-FFF2-40B4-BE49-F238E27FC236}">
                <a16:creationId xmlns:a16="http://schemas.microsoft.com/office/drawing/2014/main" id="{0771F223-DA54-A617-B07C-882A90D619F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987BE9E-BD2C-CC5E-0D0F-B78A6218C4BC}"/>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416139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F41-4260-45E7-67D6-109606F9D4E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8F0D7D8-601B-C371-5F04-352044D881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6D44735-6E28-5FD0-F6FE-82F6DE786125}"/>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5" name="Footer Placeholder 4">
            <a:extLst>
              <a:ext uri="{FF2B5EF4-FFF2-40B4-BE49-F238E27FC236}">
                <a16:creationId xmlns:a16="http://schemas.microsoft.com/office/drawing/2014/main" id="{E117F461-1BD0-5DFA-A7AC-BC19E4C15DB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C2BBDE5-F116-6CA0-36FB-EE0739ED1B46}"/>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408492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6F35-9CDF-C0E9-B0B8-86BB4FC00E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0D475DFC-F80C-0C57-7FA7-9A1C5CC63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BCB688-E949-7BBF-7C9A-4BB1EFA4B8D9}"/>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5" name="Footer Placeholder 4">
            <a:extLst>
              <a:ext uri="{FF2B5EF4-FFF2-40B4-BE49-F238E27FC236}">
                <a16:creationId xmlns:a16="http://schemas.microsoft.com/office/drawing/2014/main" id="{FBFBF992-10F2-C986-2A5F-13E8877FFF2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E795337-C61D-428B-4892-71B712BE5844}"/>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44519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5F40-0A1F-BD1A-91B9-10B33F9F2CD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18AA505-D823-94BE-F308-04AE1D7D7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55CF6A4-4850-53DE-884A-043268A579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784BB5C-AF5C-6870-9F36-381C436ED7BE}"/>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6" name="Footer Placeholder 5">
            <a:extLst>
              <a:ext uri="{FF2B5EF4-FFF2-40B4-BE49-F238E27FC236}">
                <a16:creationId xmlns:a16="http://schemas.microsoft.com/office/drawing/2014/main" id="{216C7D10-39EB-C0FD-2734-11EF739B76F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960E940-7BE7-9BE5-254F-8E3E62073006}"/>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87793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CBB3-1C8D-6CC6-BDF1-A2D6A5A94AC8}"/>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9D5F687-DBA6-4689-4DA5-1C62D2EED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A066F-5736-C836-ED6B-31607E61D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EBFC656E-8F65-0939-701D-BF67C2BBE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00D72-2689-C3F1-38E2-6D76FD78F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BCA3CAC-2068-56FE-9F95-6F5DD4B25A48}"/>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8" name="Footer Placeholder 7">
            <a:extLst>
              <a:ext uri="{FF2B5EF4-FFF2-40B4-BE49-F238E27FC236}">
                <a16:creationId xmlns:a16="http://schemas.microsoft.com/office/drawing/2014/main" id="{6A3581AB-20E7-5C28-E506-734B0791CC6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DBA86A50-CBB4-0152-4603-D6F4B7F4BFF5}"/>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24423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7674-3015-3DEF-40A4-C6DF5BA4E91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B75C6EC2-BDA0-4BAD-90B2-57CA559A826C}"/>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4" name="Footer Placeholder 3">
            <a:extLst>
              <a:ext uri="{FF2B5EF4-FFF2-40B4-BE49-F238E27FC236}">
                <a16:creationId xmlns:a16="http://schemas.microsoft.com/office/drawing/2014/main" id="{580E26C1-2EB9-8199-5C86-C3B7726F6244}"/>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F27BFE2-B3C2-9F9C-8500-476DCF3792D8}"/>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34809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4998E-2EB3-CECF-BE0B-D77A1572ACE8}"/>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3" name="Footer Placeholder 2">
            <a:extLst>
              <a:ext uri="{FF2B5EF4-FFF2-40B4-BE49-F238E27FC236}">
                <a16:creationId xmlns:a16="http://schemas.microsoft.com/office/drawing/2014/main" id="{E8982441-492B-A4F2-224D-408E973F334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D3D40C2-5D4E-92BA-A9D0-7A11B1B89D4E}"/>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180449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657F-34CE-4A95-3223-BBACB5174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2712C95-B196-5428-BA59-C3C143DDE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FFABCF6-33A8-5ADE-FA1D-8BC85B96C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800F7-E125-DC29-4978-E74CB761942E}"/>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6" name="Footer Placeholder 5">
            <a:extLst>
              <a:ext uri="{FF2B5EF4-FFF2-40B4-BE49-F238E27FC236}">
                <a16:creationId xmlns:a16="http://schemas.microsoft.com/office/drawing/2014/main" id="{26D9EDF6-C0D2-3A7E-CCE6-FCB31AC7209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F2D39B1-8673-DDCF-E41F-106CC5908168}"/>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117656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6A22-7E87-5B23-0452-3F73C0C80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A3D1777A-DD4C-EE2B-CD02-B5DC43C70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29849C8D-A2B9-2BC8-1911-E23B0EAB4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9B0FA-21AA-21E6-E549-06E5D9FBAE2B}"/>
              </a:ext>
            </a:extLst>
          </p:cNvPr>
          <p:cNvSpPr>
            <a:spLocks noGrp="1"/>
          </p:cNvSpPr>
          <p:nvPr>
            <p:ph type="dt" sz="half" idx="10"/>
          </p:nvPr>
        </p:nvSpPr>
        <p:spPr/>
        <p:txBody>
          <a:bodyPr/>
          <a:lstStyle/>
          <a:p>
            <a:fld id="{677ED771-B6C1-4388-A18B-9C521CE0E044}" type="datetimeFigureOut">
              <a:rPr lang="en-ID" smtClean="0"/>
              <a:t>03/03/2025</a:t>
            </a:fld>
            <a:endParaRPr lang="en-ID"/>
          </a:p>
        </p:txBody>
      </p:sp>
      <p:sp>
        <p:nvSpPr>
          <p:cNvPr id="6" name="Footer Placeholder 5">
            <a:extLst>
              <a:ext uri="{FF2B5EF4-FFF2-40B4-BE49-F238E27FC236}">
                <a16:creationId xmlns:a16="http://schemas.microsoft.com/office/drawing/2014/main" id="{B237C57C-54A5-10CB-C2E0-D75106B0012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E4CD964-9AAE-DFAE-C524-EC599A3C8ECE}"/>
              </a:ext>
            </a:extLst>
          </p:cNvPr>
          <p:cNvSpPr>
            <a:spLocks noGrp="1"/>
          </p:cNvSpPr>
          <p:nvPr>
            <p:ph type="sldNum" sz="quarter" idx="12"/>
          </p:nvPr>
        </p:nvSpPr>
        <p:spPr/>
        <p:txBody>
          <a:bodyPr/>
          <a:lstStyle/>
          <a:p>
            <a:fld id="{2B0413B4-5232-41BE-A0CC-F898B24AA268}" type="slidenum">
              <a:rPr lang="en-ID" smtClean="0"/>
              <a:t>‹#›</a:t>
            </a:fld>
            <a:endParaRPr lang="en-ID"/>
          </a:p>
        </p:txBody>
      </p:sp>
    </p:spTree>
    <p:extLst>
      <p:ext uri="{BB962C8B-B14F-4D97-AF65-F5344CB8AC3E}">
        <p14:creationId xmlns:p14="http://schemas.microsoft.com/office/powerpoint/2010/main" val="227046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133B2-A145-C925-9407-3A10E818F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68D4D98-2400-58FC-4E87-E2B4D409E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4C6B47D-6734-555D-69C6-7D1EA98BF4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ED771-B6C1-4388-A18B-9C521CE0E044}" type="datetimeFigureOut">
              <a:rPr lang="en-ID" smtClean="0"/>
              <a:t>03/03/2025</a:t>
            </a:fld>
            <a:endParaRPr lang="en-ID"/>
          </a:p>
        </p:txBody>
      </p:sp>
      <p:sp>
        <p:nvSpPr>
          <p:cNvPr id="5" name="Footer Placeholder 4">
            <a:extLst>
              <a:ext uri="{FF2B5EF4-FFF2-40B4-BE49-F238E27FC236}">
                <a16:creationId xmlns:a16="http://schemas.microsoft.com/office/drawing/2014/main" id="{30C3E00B-4C0D-58CA-307B-302D812E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CFE0D43-2F7D-2B83-3E03-780A0BE64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413B4-5232-41BE-A0CC-F898B24AA268}" type="slidenum">
              <a:rPr lang="en-ID" smtClean="0"/>
              <a:t>‹#›</a:t>
            </a:fld>
            <a:endParaRPr lang="en-ID"/>
          </a:p>
        </p:txBody>
      </p:sp>
    </p:spTree>
    <p:extLst>
      <p:ext uri="{BB962C8B-B14F-4D97-AF65-F5344CB8AC3E}">
        <p14:creationId xmlns:p14="http://schemas.microsoft.com/office/powerpoint/2010/main" val="370134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sv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sp>
        <p:nvSpPr>
          <p:cNvPr id="8" name="Freeform 8"/>
          <p:cNvSpPr/>
          <p:nvPr/>
        </p:nvSpPr>
        <p:spPr>
          <a:xfrm rot="-879486">
            <a:off x="7977724" y="1690683"/>
            <a:ext cx="863698" cy="1171115"/>
          </a:xfrm>
          <a:custGeom>
            <a:avLst/>
            <a:gdLst/>
            <a:ahLst/>
            <a:cxnLst/>
            <a:rect l="l" t="t" r="r" b="b"/>
            <a:pathLst>
              <a:path w="1295547" h="1756673">
                <a:moveTo>
                  <a:pt x="0" y="0"/>
                </a:moveTo>
                <a:lnTo>
                  <a:pt x="1295546" y="0"/>
                </a:lnTo>
                <a:lnTo>
                  <a:pt x="1295546" y="1756674"/>
                </a:lnTo>
                <a:lnTo>
                  <a:pt x="0" y="1756674"/>
                </a:lnTo>
                <a:lnTo>
                  <a:pt x="0" y="0"/>
                </a:lnTo>
                <a:close/>
              </a:path>
            </a:pathLst>
          </a:custGeom>
          <a:blipFill>
            <a:blip r:embed="rId6"/>
            <a:stretch>
              <a:fillRect/>
            </a:stretch>
          </a:blipFill>
        </p:spPr>
      </p:sp>
      <p:sp>
        <p:nvSpPr>
          <p:cNvPr id="9" name="Freeform 9"/>
          <p:cNvSpPr/>
          <p:nvPr/>
        </p:nvSpPr>
        <p:spPr>
          <a:xfrm>
            <a:off x="9504270" y="1452453"/>
            <a:ext cx="1069013" cy="1186145"/>
          </a:xfrm>
          <a:custGeom>
            <a:avLst/>
            <a:gdLst/>
            <a:ahLst/>
            <a:cxnLst/>
            <a:rect l="l" t="t" r="r" b="b"/>
            <a:pathLst>
              <a:path w="1603520" h="1779217">
                <a:moveTo>
                  <a:pt x="0" y="0"/>
                </a:moveTo>
                <a:lnTo>
                  <a:pt x="1603520" y="0"/>
                </a:lnTo>
                <a:lnTo>
                  <a:pt x="1603520" y="1779218"/>
                </a:lnTo>
                <a:lnTo>
                  <a:pt x="0" y="1779218"/>
                </a:lnTo>
                <a:lnTo>
                  <a:pt x="0" y="0"/>
                </a:lnTo>
                <a:close/>
              </a:path>
            </a:pathLst>
          </a:custGeom>
          <a:blipFill>
            <a:blip r:embed="rId7"/>
            <a:stretch>
              <a:fillRect/>
            </a:stretch>
          </a:blipFill>
        </p:spPr>
      </p:sp>
      <p:sp>
        <p:nvSpPr>
          <p:cNvPr id="11" name="TextBox 11"/>
          <p:cNvSpPr txBox="1"/>
          <p:nvPr/>
        </p:nvSpPr>
        <p:spPr>
          <a:xfrm>
            <a:off x="579329" y="2008337"/>
            <a:ext cx="7552442" cy="756682"/>
          </a:xfrm>
          <a:prstGeom prst="rect">
            <a:avLst/>
          </a:prstGeom>
        </p:spPr>
        <p:txBody>
          <a:bodyPr wrap="square" lIns="0" tIns="0" rIns="0" bIns="0" rtlCol="0" anchor="t">
            <a:spAutoFit/>
          </a:bodyPr>
          <a:lstStyle/>
          <a:p>
            <a:pPr>
              <a:lnSpc>
                <a:spcPts val="6639"/>
              </a:lnSpc>
            </a:pPr>
            <a:r>
              <a:rPr lang="en-US" sz="3600" b="1" dirty="0">
                <a:solidFill>
                  <a:srgbClr val="1D74B4"/>
                </a:solidFill>
                <a:latin typeface="Poppins Semi-Bold"/>
                <a:ea typeface="Poppins Semi-Bold"/>
                <a:cs typeface="Poppins Semi-Bold"/>
                <a:sym typeface="Poppins Semi-Bold"/>
              </a:rPr>
              <a:t>KONSEP MANAJEMEN PERKANTORAN</a:t>
            </a:r>
          </a:p>
        </p:txBody>
      </p:sp>
      <p:sp>
        <p:nvSpPr>
          <p:cNvPr id="14" name="TextBox 14"/>
          <p:cNvSpPr txBox="1"/>
          <p:nvPr/>
        </p:nvSpPr>
        <p:spPr>
          <a:xfrm>
            <a:off x="685800" y="3067043"/>
            <a:ext cx="3242468" cy="211981"/>
          </a:xfrm>
          <a:prstGeom prst="rect">
            <a:avLst/>
          </a:prstGeom>
          <a:solidFill>
            <a:srgbClr val="FFFF00"/>
          </a:solidFill>
        </p:spPr>
        <p:txBody>
          <a:bodyPr wrap="square" lIns="0" tIns="0" rIns="0" bIns="0" rtlCol="0" anchor="t">
            <a:spAutoFit/>
          </a:bodyPr>
          <a:lstStyle/>
          <a:p>
            <a:pPr algn="just">
              <a:lnSpc>
                <a:spcPts val="1548"/>
              </a:lnSpc>
            </a:pPr>
            <a:r>
              <a:rPr lang="en-US" sz="2000" b="1" dirty="0">
                <a:solidFill>
                  <a:srgbClr val="000000"/>
                </a:solidFill>
                <a:latin typeface="Open Sauce"/>
                <a:ea typeface="Open Sauce"/>
                <a:cs typeface="Open Sauce"/>
                <a:sym typeface="Open Sauce"/>
              </a:rPr>
              <a:t>PERTEMUAN KE-1</a:t>
            </a:r>
          </a:p>
        </p:txBody>
      </p:sp>
      <p:sp>
        <p:nvSpPr>
          <p:cNvPr id="15" name="TextBox 15"/>
          <p:cNvSpPr txBox="1"/>
          <p:nvPr/>
        </p:nvSpPr>
        <p:spPr>
          <a:xfrm>
            <a:off x="451802" y="5478009"/>
            <a:ext cx="3704496" cy="769057"/>
          </a:xfrm>
          <a:prstGeom prst="rect">
            <a:avLst/>
          </a:prstGeom>
        </p:spPr>
        <p:txBody>
          <a:bodyPr wrap="square" lIns="0" tIns="0" rIns="0" bIns="0" rtlCol="0" anchor="t">
            <a:spAutoFit/>
          </a:bodyPr>
          <a:lstStyle/>
          <a:p>
            <a:pPr algn="ctr"/>
            <a:r>
              <a:rPr lang="en-US" sz="1666" b="1" dirty="0">
                <a:solidFill>
                  <a:srgbClr val="1D74B4"/>
                </a:solidFill>
                <a:latin typeface="Open Sauce Bold"/>
                <a:ea typeface="Open Sauce Bold"/>
                <a:cs typeface="Open Sauce Bold"/>
                <a:sym typeface="Open Sauce Bold"/>
              </a:rPr>
              <a:t>S1 MANAJEMEN PENDIDIKAN</a:t>
            </a:r>
          </a:p>
          <a:p>
            <a:pPr algn="ctr"/>
            <a:r>
              <a:rPr lang="en-US" sz="1666" b="1" dirty="0">
                <a:solidFill>
                  <a:srgbClr val="1D74B4"/>
                </a:solidFill>
                <a:latin typeface="Open Sauce Bold"/>
                <a:ea typeface="Open Sauce Bold"/>
                <a:cs typeface="Open Sauce Bold"/>
                <a:sym typeface="Open Sauce Bold"/>
              </a:rPr>
              <a:t>FAKULTAS ILMU PENDIDIKAN</a:t>
            </a:r>
          </a:p>
          <a:p>
            <a:pPr algn="ctr"/>
            <a:r>
              <a:rPr lang="en-US" sz="1666" b="1" dirty="0">
                <a:solidFill>
                  <a:srgbClr val="1D74B4"/>
                </a:solidFill>
                <a:latin typeface="Open Sauce Bold"/>
                <a:ea typeface="Open Sauce Bold"/>
                <a:cs typeface="Open Sauce Bold"/>
                <a:sym typeface="Open Sauce Bold"/>
              </a:rPr>
              <a:t>UNIVERSITAS NEGERI JAKARTA</a:t>
            </a:r>
          </a:p>
        </p:txBody>
      </p:sp>
      <p:sp>
        <p:nvSpPr>
          <p:cNvPr id="16" name="TextBox 14"/>
          <p:cNvSpPr txBox="1"/>
          <p:nvPr/>
        </p:nvSpPr>
        <p:spPr>
          <a:xfrm>
            <a:off x="685800" y="4061268"/>
            <a:ext cx="4862805" cy="807913"/>
          </a:xfrm>
          <a:prstGeom prst="rect">
            <a:avLst/>
          </a:prstGeom>
        </p:spPr>
        <p:txBody>
          <a:bodyPr lIns="0" tIns="0" rIns="0" bIns="0" rtlCol="0" anchor="t">
            <a:spAutoFit/>
          </a:bodyPr>
          <a:lstStyle/>
          <a:p>
            <a:pPr algn="just">
              <a:lnSpc>
                <a:spcPts val="1548"/>
              </a:lnSpc>
            </a:pPr>
            <a:r>
              <a:rPr lang="en-US" sz="2000" b="1" u="sng" dirty="0" err="1">
                <a:solidFill>
                  <a:srgbClr val="000000"/>
                </a:solidFill>
                <a:latin typeface="Open Sauce"/>
                <a:ea typeface="Open Sauce"/>
                <a:cs typeface="Open Sauce"/>
                <a:sym typeface="Open Sauce"/>
              </a:rPr>
              <a:t>Dosen</a:t>
            </a:r>
            <a:r>
              <a:rPr lang="en-US" sz="2000" b="1" u="sng" dirty="0">
                <a:solidFill>
                  <a:srgbClr val="000000"/>
                </a:solidFill>
                <a:latin typeface="Open Sauce"/>
                <a:ea typeface="Open Sauce"/>
                <a:cs typeface="Open Sauce"/>
                <a:sym typeface="Open Sauce"/>
              </a:rPr>
              <a:t> </a:t>
            </a:r>
            <a:r>
              <a:rPr lang="en-US" sz="2000" b="1" u="sng" dirty="0" err="1">
                <a:solidFill>
                  <a:srgbClr val="000000"/>
                </a:solidFill>
                <a:latin typeface="Open Sauce"/>
                <a:ea typeface="Open Sauce"/>
                <a:cs typeface="Open Sauce"/>
                <a:sym typeface="Open Sauce"/>
              </a:rPr>
              <a:t>Pengampu</a:t>
            </a:r>
            <a:r>
              <a:rPr lang="en-US" sz="2000" b="1" u="sng" dirty="0">
                <a:solidFill>
                  <a:srgbClr val="000000"/>
                </a:solidFill>
                <a:latin typeface="Open Sauce"/>
                <a:ea typeface="Open Sauce"/>
                <a:cs typeface="Open Sauce"/>
                <a:sym typeface="Open Sauce"/>
              </a:rPr>
              <a:t> :</a:t>
            </a:r>
          </a:p>
          <a:p>
            <a:pPr marL="457200" lvl="0" indent="-457200">
              <a:buFont typeface="+mj-lt"/>
              <a:buAutoNum type="arabicPeriod"/>
            </a:pPr>
            <a:r>
              <a:rPr lang="en-US" sz="2000" b="1" dirty="0"/>
              <a:t>Prof. Dr. Neti </a:t>
            </a:r>
            <a:r>
              <a:rPr lang="en-US" sz="2000" b="1" dirty="0" err="1"/>
              <a:t>Karnati</a:t>
            </a:r>
            <a:r>
              <a:rPr lang="en-US" sz="2000" b="1" dirty="0"/>
              <a:t>, </a:t>
            </a:r>
            <a:r>
              <a:rPr lang="en-US" sz="2000" b="1" dirty="0" err="1"/>
              <a:t>M.Pd</a:t>
            </a:r>
            <a:r>
              <a:rPr lang="en-US" sz="2000" b="1" dirty="0"/>
              <a:t>.</a:t>
            </a:r>
          </a:p>
          <a:p>
            <a:pPr marL="457200" lvl="0" indent="-457200">
              <a:buFont typeface="+mj-lt"/>
              <a:buAutoNum type="arabicPeriod"/>
            </a:pPr>
            <a:r>
              <a:rPr lang="en-US" altLang="zh-CN" sz="2000" b="1" dirty="0" err="1"/>
              <a:t>Gelar</a:t>
            </a:r>
            <a:r>
              <a:rPr lang="en-US" altLang="zh-CN" sz="2000" b="1" dirty="0"/>
              <a:t> </a:t>
            </a:r>
            <a:r>
              <a:rPr lang="en-US" altLang="zh-CN" sz="2000" b="1" dirty="0" err="1"/>
              <a:t>Gelora</a:t>
            </a:r>
            <a:r>
              <a:rPr lang="en-US" altLang="zh-CN" sz="2000" b="1" dirty="0"/>
              <a:t> </a:t>
            </a:r>
            <a:r>
              <a:rPr lang="en-US" altLang="zh-CN" sz="2000" b="1" dirty="0" err="1"/>
              <a:t>Mestika</a:t>
            </a:r>
            <a:r>
              <a:rPr lang="en-US" altLang="zh-CN" sz="2000" b="1" dirty="0"/>
              <a:t>, </a:t>
            </a:r>
            <a:r>
              <a:rPr lang="en-US" altLang="zh-CN" sz="2000" b="1" dirty="0" err="1"/>
              <a:t>M.Pd</a:t>
            </a:r>
            <a:r>
              <a:rPr lang="en-US" altLang="zh-CN" sz="2000" b="1" dirty="0"/>
              <a:t>.</a:t>
            </a:r>
            <a:endParaRPr lang="en-US" sz="2000" b="1" dirty="0">
              <a:solidFill>
                <a:srgbClr val="000000"/>
              </a:solidFill>
              <a:latin typeface="Open Sauce"/>
              <a:ea typeface="Open Sauce"/>
              <a:cs typeface="Open Sauce"/>
              <a:sym typeface="Open Sauce"/>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2583" y="335245"/>
            <a:ext cx="718649" cy="840817"/>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5976" y="455999"/>
            <a:ext cx="1132292" cy="601686"/>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1897" y="342723"/>
            <a:ext cx="785608" cy="795775"/>
          </a:xfrm>
          <a:prstGeom prst="rect">
            <a:avLst/>
          </a:prstGeom>
        </p:spPr>
      </p:pic>
      <p:sp>
        <p:nvSpPr>
          <p:cNvPr id="10" name="Freeform 11">
            <a:extLst>
              <a:ext uri="{FF2B5EF4-FFF2-40B4-BE49-F238E27FC236}">
                <a16:creationId xmlns:a16="http://schemas.microsoft.com/office/drawing/2014/main" id="{7B05D6DC-124A-D563-8648-1262E09C461D}"/>
              </a:ext>
            </a:extLst>
          </p:cNvPr>
          <p:cNvSpPr/>
          <p:nvPr/>
        </p:nvSpPr>
        <p:spPr>
          <a:xfrm>
            <a:off x="6059250" y="2707881"/>
            <a:ext cx="6006874" cy="3799577"/>
          </a:xfrm>
          <a:custGeom>
            <a:avLst/>
            <a:gdLst/>
            <a:ahLst/>
            <a:cxnLst/>
            <a:rect l="l" t="t" r="r" b="b"/>
            <a:pathLst>
              <a:path w="6780534" h="4114800">
                <a:moveTo>
                  <a:pt x="0" y="0"/>
                </a:moveTo>
                <a:lnTo>
                  <a:pt x="6780534" y="0"/>
                </a:lnTo>
                <a:lnTo>
                  <a:pt x="678053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32505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4FA00F01-C357-A953-2592-8F7000B9CBF4}"/>
              </a:ext>
            </a:extLst>
          </p:cNvPr>
          <p:cNvSpPr>
            <a:spLocks noGrp="1" noChangeArrowheads="1"/>
          </p:cNvSpPr>
          <p:nvPr>
            <p:ph type="body" idx="1"/>
          </p:nvPr>
        </p:nvSpPr>
        <p:spPr>
          <a:xfrm>
            <a:off x="999837" y="1759527"/>
            <a:ext cx="9425709" cy="6791036"/>
          </a:xfrm>
        </p:spPr>
        <p:txBody>
          <a:bodyPr>
            <a:normAutofit/>
          </a:bodyPr>
          <a:lstStyle/>
          <a:p>
            <a:pPr marL="609600" indent="-609600">
              <a:buNone/>
              <a:defRPr/>
            </a:pPr>
            <a:r>
              <a:rPr lang="en-US" sz="2400" b="1" u="sng" dirty="0" err="1">
                <a:latin typeface="Cambria" panose="02040503050406030204" pitchFamily="18" charset="0"/>
                <a:ea typeface="Cambria" panose="02040503050406030204" pitchFamily="18" charset="0"/>
              </a:rPr>
              <a:t>Menurut</a:t>
            </a:r>
            <a:r>
              <a:rPr lang="en-US" sz="2400" b="1" u="sng" dirty="0">
                <a:latin typeface="Cambria" panose="02040503050406030204" pitchFamily="18" charset="0"/>
                <a:ea typeface="Cambria" panose="02040503050406030204" pitchFamily="18" charset="0"/>
              </a:rPr>
              <a:t> John H. Macdonald :</a:t>
            </a:r>
          </a:p>
          <a:p>
            <a:pPr marL="457200" indent="-457200">
              <a:buAutoNum type="arabicPeriod"/>
              <a:defRPr/>
            </a:pPr>
            <a:r>
              <a:rPr lang="en-US" sz="2400" dirty="0" err="1">
                <a:latin typeface="Cambria" panose="02040503050406030204" pitchFamily="18" charset="0"/>
                <a:ea typeface="Cambria" panose="02040503050406030204" pitchFamily="18" charset="0"/>
              </a:rPr>
              <a:t>Kepegawaian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endParaRPr lang="en-US" sz="2400" dirty="0">
              <a:latin typeface="Cambria" panose="02040503050406030204" pitchFamily="18" charset="0"/>
              <a:ea typeface="Cambria" panose="02040503050406030204" pitchFamily="18" charset="0"/>
            </a:endParaRPr>
          </a:p>
          <a:p>
            <a:pPr marL="457200" indent="-457200">
              <a:buAutoNum type="arabicPeriod"/>
              <a:defRPr/>
            </a:pPr>
            <a:r>
              <a:rPr lang="en-US" sz="2400" dirty="0" err="1">
                <a:latin typeface="Cambria" panose="02040503050406030204" pitchFamily="18" charset="0"/>
                <a:ea typeface="Cambria" panose="02040503050406030204" pitchFamily="18" charset="0"/>
              </a:rPr>
              <a:t>Metode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endParaRPr lang="en-US" sz="2400" dirty="0">
              <a:latin typeface="Cambria" panose="02040503050406030204" pitchFamily="18" charset="0"/>
              <a:ea typeface="Cambria" panose="02040503050406030204" pitchFamily="18" charset="0"/>
            </a:endParaRPr>
          </a:p>
          <a:p>
            <a:pPr marL="457200" indent="-457200">
              <a:buAutoNum type="arabicPeriod"/>
              <a:defRPr/>
            </a:pPr>
            <a:r>
              <a:rPr lang="en-US" sz="2400" dirty="0" err="1">
                <a:latin typeface="Cambria" panose="02040503050406030204" pitchFamily="18" charset="0"/>
                <a:ea typeface="Cambria" panose="02040503050406030204" pitchFamily="18" charset="0"/>
              </a:rPr>
              <a:t>Perlengkapan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endParaRPr lang="en-US" sz="2400" dirty="0">
              <a:latin typeface="Cambria" panose="02040503050406030204" pitchFamily="18" charset="0"/>
              <a:ea typeface="Cambria" panose="02040503050406030204" pitchFamily="18" charset="0"/>
            </a:endParaRPr>
          </a:p>
          <a:p>
            <a:pPr marL="457200" indent="-457200">
              <a:buAutoNum type="arabicPeriod"/>
              <a:defRPr/>
            </a:pPr>
            <a:r>
              <a:rPr lang="en-US" sz="2400" dirty="0">
                <a:latin typeface="Cambria" panose="02040503050406030204" pitchFamily="18" charset="0"/>
                <a:ea typeface="Cambria" panose="02040503050406030204" pitchFamily="18" charset="0"/>
              </a:rPr>
              <a:t>Faktor-</a:t>
            </a:r>
            <a:r>
              <a:rPr lang="en-US" sz="2400" dirty="0" err="1">
                <a:latin typeface="Cambria" panose="02040503050406030204" pitchFamily="18" charset="0"/>
                <a:ea typeface="Cambria" panose="02040503050406030204" pitchFamily="18" charset="0"/>
              </a:rPr>
              <a:t>faktor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fisik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kantor</a:t>
            </a:r>
            <a:endParaRPr lang="en-US" sz="2400" dirty="0">
              <a:latin typeface="Cambria" panose="02040503050406030204" pitchFamily="18" charset="0"/>
              <a:ea typeface="Cambria" panose="02040503050406030204" pitchFamily="18" charset="0"/>
            </a:endParaRPr>
          </a:p>
          <a:p>
            <a:pPr marL="457200" indent="-457200">
              <a:buAutoNum type="arabicPeriod"/>
              <a:defRPr/>
            </a:pPr>
            <a:r>
              <a:rPr lang="en-US" sz="2400" dirty="0" err="1">
                <a:latin typeface="Cambria" panose="02040503050406030204" pitchFamily="18" charset="0"/>
                <a:ea typeface="Cambria" panose="02040503050406030204" pitchFamily="18" charset="0"/>
              </a:rPr>
              <a:t>Biaya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endParaRPr lang="en-US" sz="2400" dirty="0">
              <a:latin typeface="Cambria" panose="02040503050406030204" pitchFamily="18" charset="0"/>
              <a:ea typeface="Cambria" panose="02040503050406030204" pitchFamily="18" charset="0"/>
            </a:endParaRPr>
          </a:p>
          <a:p>
            <a:pPr marL="457200" indent="-457200">
              <a:buAutoNum type="arabicPeriod"/>
              <a:defRPr/>
            </a:pPr>
            <a:r>
              <a:rPr lang="en-US" sz="2400" dirty="0">
                <a:latin typeface="Cambria" panose="02040503050406030204" pitchFamily="18" charset="0"/>
                <a:ea typeface="Cambria" panose="02040503050406030204" pitchFamily="18" charset="0"/>
              </a:rPr>
              <a:t>Haluan </a:t>
            </a:r>
            <a:r>
              <a:rPr lang="en-US" sz="2400" dirty="0" err="1">
                <a:latin typeface="Cambria" panose="02040503050406030204" pitchFamily="18" charset="0"/>
                <a:ea typeface="Cambria" panose="02040503050406030204" pitchFamily="18" charset="0"/>
              </a:rPr>
              <a:t>perkantoran</a:t>
            </a:r>
            <a:endParaRPr lang="en-US" sz="2400"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F57FFA2F-6777-8F41-E507-B6976309F814}"/>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719E8D37-AB17-C7FE-139F-CBF3A7C636B0}"/>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30428D2E-C7B5-0295-FA0F-5D6F43C90EF5}"/>
              </a:ext>
            </a:extLst>
          </p:cNvPr>
          <p:cNvSpPr/>
          <p:nvPr/>
        </p:nvSpPr>
        <p:spPr>
          <a:xfrm>
            <a:off x="5393334" y="4226052"/>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D5C7CA6B-FD8F-F0B6-D34D-B7B331F9DC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
        <p:nvSpPr>
          <p:cNvPr id="7" name="TextBox 6">
            <a:extLst>
              <a:ext uri="{FF2B5EF4-FFF2-40B4-BE49-F238E27FC236}">
                <a16:creationId xmlns:a16="http://schemas.microsoft.com/office/drawing/2014/main" id="{9A55EE16-FE9E-DFD4-B70A-69DF5EE5C4DA}"/>
              </a:ext>
            </a:extLst>
          </p:cNvPr>
          <p:cNvSpPr txBox="1"/>
          <p:nvPr/>
        </p:nvSpPr>
        <p:spPr>
          <a:xfrm>
            <a:off x="999837" y="925410"/>
            <a:ext cx="8291944" cy="584775"/>
          </a:xfrm>
          <a:prstGeom prst="rect">
            <a:avLst/>
          </a:prstGeom>
          <a:noFill/>
        </p:spPr>
        <p:txBody>
          <a:bodyPr wrap="square">
            <a:spAutoFit/>
          </a:bodyPr>
          <a:lstStyle/>
          <a:p>
            <a:pPr marL="609600" indent="-609600">
              <a:buNone/>
              <a:defRPr/>
            </a:pPr>
            <a:r>
              <a:rPr lang="en-US" sz="3200" b="1" dirty="0">
                <a:latin typeface="Cambria" panose="02040503050406030204" pitchFamily="18" charset="0"/>
                <a:ea typeface="Cambria" panose="02040503050406030204" pitchFamily="18" charset="0"/>
              </a:rPr>
              <a:t>FUNGSI MANAJEMEN PERKANTORAN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F30F533-39A4-556B-25CE-DAA69EF706D1}"/>
              </a:ext>
            </a:extLst>
          </p:cNvPr>
          <p:cNvSpPr>
            <a:spLocks noGrp="1" noChangeArrowheads="1"/>
          </p:cNvSpPr>
          <p:nvPr>
            <p:ph type="title"/>
          </p:nvPr>
        </p:nvSpPr>
        <p:spPr/>
        <p:txBody>
          <a:bodyPr/>
          <a:lstStyle/>
          <a:p>
            <a:pPr eaLnBrk="1" hangingPunct="1">
              <a:defRPr/>
            </a:pPr>
            <a:r>
              <a:rPr lang="en-US" sz="4000" b="1" dirty="0">
                <a:latin typeface="Cambria" panose="02040503050406030204" pitchFamily="18" charset="0"/>
                <a:ea typeface="Cambria" panose="02040503050406030204" pitchFamily="18" charset="0"/>
              </a:rPr>
              <a:t>TUGAS/FUNGSI MANAJER PERKANTORAN</a:t>
            </a:r>
            <a:br>
              <a:rPr lang="en-US"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4339" name="Rectangle 3">
            <a:extLst>
              <a:ext uri="{FF2B5EF4-FFF2-40B4-BE49-F238E27FC236}">
                <a16:creationId xmlns:a16="http://schemas.microsoft.com/office/drawing/2014/main" id="{52AF7E56-8A30-1E10-8CCA-6F07DB003250}"/>
              </a:ext>
            </a:extLst>
          </p:cNvPr>
          <p:cNvSpPr>
            <a:spLocks noGrp="1" noChangeArrowheads="1"/>
          </p:cNvSpPr>
          <p:nvPr>
            <p:ph type="body" idx="1"/>
          </p:nvPr>
        </p:nvSpPr>
        <p:spPr>
          <a:xfrm>
            <a:off x="1752600" y="1447800"/>
            <a:ext cx="8458200" cy="5181600"/>
          </a:xfrm>
        </p:spPr>
        <p:txBody>
          <a:bodyPr>
            <a:normAutofit lnSpcReduction="10000"/>
          </a:bodyPr>
          <a:lstStyle/>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Pekerjaan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r>
              <a:rPr lang="en-US" dirty="0">
                <a:latin typeface="Cambria" panose="02040503050406030204" pitchFamily="18" charset="0"/>
                <a:ea typeface="Cambria" panose="02040503050406030204" pitchFamily="18" charset="0"/>
              </a:rPr>
              <a:t> pada </a:t>
            </a:r>
            <a:r>
              <a:rPr lang="en-US" dirty="0" err="1">
                <a:latin typeface="Cambria" panose="02040503050406030204" pitchFamily="18" charset="0"/>
                <a:ea typeface="Cambria" panose="02040503050406030204" pitchFamily="18" charset="0"/>
              </a:rPr>
              <a:t>umumnya</a:t>
            </a:r>
            <a:r>
              <a:rPr lang="en-US" dirty="0">
                <a:latin typeface="Cambria" panose="02040503050406030204" pitchFamily="18" charset="0"/>
                <a:ea typeface="Cambria" panose="02040503050406030204" pitchFamily="18" charset="0"/>
              </a:rPr>
              <a:t> (6M)</a:t>
            </a: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Sistem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Organisasi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Komunikasi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Pelaporan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manajerial</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Manajemen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kearsipan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Kontrol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Penyederhanaan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pekerjaan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a:latin typeface="Cambria" panose="02040503050406030204" pitchFamily="18" charset="0"/>
                <a:ea typeface="Cambria" panose="02040503050406030204" pitchFamily="18" charset="0"/>
              </a:rPr>
              <a:t>Tata </a:t>
            </a:r>
            <a:r>
              <a:rPr lang="en-US" dirty="0" err="1">
                <a:latin typeface="Cambria" panose="02040503050406030204" pitchFamily="18" charset="0"/>
                <a:ea typeface="Cambria" panose="02040503050406030204" pitchFamily="18" charset="0"/>
              </a:rPr>
              <a:t>ruang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Perlengkapan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Studi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perkantoran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endParaRPr lang="en-US"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8853516C-04DA-2543-982A-7045446E20F4}"/>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6700E416-E7C5-0113-B13C-ADC07030B217}"/>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9D8292A5-50CA-9E69-FCE6-4CF42DA93BE5}"/>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8264D6FB-697B-DFB9-48BE-DAC6178582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29A85F8-839E-6D72-A516-CD1247334393}"/>
              </a:ext>
            </a:extLst>
          </p:cNvPr>
          <p:cNvSpPr>
            <a:spLocks noGrp="1" noChangeArrowheads="1"/>
          </p:cNvSpPr>
          <p:nvPr>
            <p:ph type="title"/>
          </p:nvPr>
        </p:nvSpPr>
        <p:spPr/>
        <p:txBody>
          <a:bodyPr>
            <a:normAutofit/>
          </a:bodyPr>
          <a:lstStyle/>
          <a:p>
            <a:pPr eaLnBrk="1" hangingPunct="1">
              <a:defRPr/>
            </a:pPr>
            <a:r>
              <a:rPr lang="en-US" sz="3600" b="1" dirty="0">
                <a:latin typeface="Cambria" panose="02040503050406030204" pitchFamily="18" charset="0"/>
                <a:ea typeface="Cambria" panose="02040503050406030204" pitchFamily="18" charset="0"/>
              </a:rPr>
              <a:t>SYARAT-SYARAT MANAJER PERKANTORAN</a:t>
            </a:r>
            <a:br>
              <a:rPr lang="en-US" sz="3600" b="1" dirty="0">
                <a:latin typeface="Cambria" panose="02040503050406030204" pitchFamily="18" charset="0"/>
                <a:ea typeface="Cambria" panose="02040503050406030204" pitchFamily="18" charset="0"/>
              </a:rPr>
            </a:br>
            <a:endParaRPr lang="en-US" sz="3600" b="1" dirty="0">
              <a:latin typeface="Cambria" panose="02040503050406030204" pitchFamily="18" charset="0"/>
              <a:ea typeface="Cambria" panose="02040503050406030204" pitchFamily="18" charset="0"/>
            </a:endParaRPr>
          </a:p>
        </p:txBody>
      </p:sp>
      <p:sp>
        <p:nvSpPr>
          <p:cNvPr id="15363" name="Rectangle 3">
            <a:extLst>
              <a:ext uri="{FF2B5EF4-FFF2-40B4-BE49-F238E27FC236}">
                <a16:creationId xmlns:a16="http://schemas.microsoft.com/office/drawing/2014/main" id="{8A56459F-2115-DBFD-4D76-B335F9861ABF}"/>
              </a:ext>
            </a:extLst>
          </p:cNvPr>
          <p:cNvSpPr>
            <a:spLocks noGrp="1" noChangeArrowheads="1"/>
          </p:cNvSpPr>
          <p:nvPr>
            <p:ph type="body" idx="1"/>
          </p:nvPr>
        </p:nvSpPr>
        <p:spPr>
          <a:xfrm>
            <a:off x="963248" y="1263073"/>
            <a:ext cx="8458200" cy="5410200"/>
          </a:xfrm>
        </p:spPr>
        <p:txBody>
          <a:bodyPr>
            <a:normAutofit lnSpcReduction="10000"/>
          </a:bodyPr>
          <a:lstStyle/>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Kemampuan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pejabat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pimpinan</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Memiliki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latar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belakang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praktek</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a:latin typeface="Cambria" panose="02040503050406030204" pitchFamily="18" charset="0"/>
                <a:ea typeface="Cambria" panose="02040503050406030204" pitchFamily="18" charset="0"/>
              </a:rPr>
              <a:t>Latihan </a:t>
            </a:r>
            <a:r>
              <a:rPr lang="en-US" dirty="0" err="1">
                <a:latin typeface="Cambria" panose="02040503050406030204" pitchFamily="18" charset="0"/>
                <a:ea typeface="Cambria" panose="02040503050406030204" pitchFamily="18" charset="0"/>
              </a:rPr>
              <a:t>manajerial</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Kemampuan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mengungkapkan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diri</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Sikap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terbuka</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Keingintahuan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tinggi</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Kreativitas</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a:latin typeface="Cambria" panose="02040503050406030204" pitchFamily="18" charset="0"/>
                <a:ea typeface="Cambria" panose="02040503050406030204" pitchFamily="18" charset="0"/>
              </a:rPr>
              <a:t>Sehat </a:t>
            </a:r>
            <a:r>
              <a:rPr lang="en-US" dirty="0" err="1">
                <a:latin typeface="Cambria" panose="02040503050406030204" pitchFamily="18" charset="0"/>
                <a:ea typeface="Cambria" panose="02040503050406030204" pitchFamily="18" charset="0"/>
              </a:rPr>
              <a:t>jasmani</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rohani</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Kemampuan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menjual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gagasan</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Kesabaran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tinggi</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Mengendalikan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emosi</a:t>
            </a:r>
            <a:endParaRPr lang="en-US" dirty="0">
              <a:latin typeface="Cambria" panose="02040503050406030204" pitchFamily="18" charset="0"/>
              <a:ea typeface="Cambria" panose="02040503050406030204" pitchFamily="18" charset="0"/>
            </a:endParaRPr>
          </a:p>
          <a:p>
            <a:pPr marL="609600" indent="-609600">
              <a:lnSpc>
                <a:spcPct val="80000"/>
              </a:lnSpc>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Kemampuan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kerja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sama</a:t>
            </a:r>
            <a:endParaRPr lang="en-US"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4FE8FF37-BC5C-8781-9CAC-4101AE592A4D}"/>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E6327668-714F-C716-DEA2-BDE5350A3CEB}"/>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6566ED43-3928-8D96-7217-0D7AFFCE8893}"/>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B62EBA2A-7A61-4418-2178-10885CA128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DFEEBC-63D3-7011-8161-7293F38A3F4D}"/>
              </a:ext>
            </a:extLst>
          </p:cNvPr>
          <p:cNvSpPr>
            <a:spLocks noGrp="1" noChangeArrowheads="1"/>
          </p:cNvSpPr>
          <p:nvPr>
            <p:ph type="title"/>
          </p:nvPr>
        </p:nvSpPr>
        <p:spPr>
          <a:xfrm>
            <a:off x="886691" y="121707"/>
            <a:ext cx="10515600" cy="1325563"/>
          </a:xfrm>
        </p:spPr>
        <p:txBody>
          <a:bodyPr>
            <a:normAutofit/>
          </a:bodyPr>
          <a:lstStyle/>
          <a:p>
            <a:pPr algn="l" eaLnBrk="1" hangingPunct="1">
              <a:defRPr/>
            </a:pPr>
            <a:r>
              <a:rPr lang="en-US" sz="3600" b="1" dirty="0" err="1">
                <a:highlight>
                  <a:srgbClr val="00FFFF"/>
                </a:highlight>
                <a:latin typeface="Cambria" panose="02040503050406030204" pitchFamily="18" charset="0"/>
                <a:ea typeface="Cambria" panose="02040503050406030204" pitchFamily="18" charset="0"/>
              </a:rPr>
              <a:t>Kiat</a:t>
            </a:r>
            <a:r>
              <a:rPr lang="en-US" sz="3600" b="1" dirty="0">
                <a:highlight>
                  <a:srgbClr val="00FFFF"/>
                </a:highlight>
                <a:latin typeface="Cambria" panose="02040503050406030204" pitchFamily="18" charset="0"/>
                <a:ea typeface="Cambria" panose="02040503050406030204" pitchFamily="18" charset="0"/>
              </a:rPr>
              <a:t> </a:t>
            </a:r>
            <a:r>
              <a:rPr lang="en-US" sz="3600" b="1" dirty="0" err="1">
                <a:highlight>
                  <a:srgbClr val="00FFFF"/>
                </a:highlight>
                <a:latin typeface="Cambria" panose="02040503050406030204" pitchFamily="18" charset="0"/>
                <a:ea typeface="Cambria" panose="02040503050406030204" pitchFamily="18" charset="0"/>
              </a:rPr>
              <a:t>Menjadi</a:t>
            </a:r>
            <a:r>
              <a:rPr lang="en-US" sz="3600" b="1" dirty="0">
                <a:highlight>
                  <a:srgbClr val="00FFFF"/>
                </a:highlight>
                <a:latin typeface="Cambria" panose="02040503050406030204" pitchFamily="18" charset="0"/>
                <a:ea typeface="Cambria" panose="02040503050406030204" pitchFamily="18" charset="0"/>
              </a:rPr>
              <a:t> </a:t>
            </a:r>
            <a:r>
              <a:rPr lang="en-US" sz="3600" b="1" dirty="0" err="1">
                <a:highlight>
                  <a:srgbClr val="00FFFF"/>
                </a:highlight>
                <a:latin typeface="Cambria" panose="02040503050406030204" pitchFamily="18" charset="0"/>
                <a:ea typeface="Cambria" panose="02040503050406030204" pitchFamily="18" charset="0"/>
              </a:rPr>
              <a:t>Pegawai</a:t>
            </a:r>
            <a:r>
              <a:rPr lang="en-US" sz="3600" b="1" dirty="0">
                <a:highlight>
                  <a:srgbClr val="00FFFF"/>
                </a:highlight>
                <a:latin typeface="Cambria" panose="02040503050406030204" pitchFamily="18" charset="0"/>
                <a:ea typeface="Cambria" panose="02040503050406030204" pitchFamily="18" charset="0"/>
              </a:rPr>
              <a:t> </a:t>
            </a:r>
            <a:r>
              <a:rPr lang="en-US" sz="3600" b="1" dirty="0" err="1">
                <a:highlight>
                  <a:srgbClr val="00FFFF"/>
                </a:highlight>
                <a:latin typeface="Cambria" panose="02040503050406030204" pitchFamily="18" charset="0"/>
                <a:ea typeface="Cambria" panose="02040503050406030204" pitchFamily="18" charset="0"/>
              </a:rPr>
              <a:t>Administrasi</a:t>
            </a:r>
            <a:r>
              <a:rPr lang="en-US" sz="3600" b="1" dirty="0">
                <a:highlight>
                  <a:srgbClr val="00FFFF"/>
                </a:highlight>
                <a:latin typeface="Cambria" panose="02040503050406030204" pitchFamily="18" charset="0"/>
                <a:ea typeface="Cambria" panose="02040503050406030204" pitchFamily="18" charset="0"/>
              </a:rPr>
              <a:t> </a:t>
            </a:r>
          </a:p>
        </p:txBody>
      </p:sp>
      <p:sp>
        <p:nvSpPr>
          <p:cNvPr id="12291" name="Rectangle 3">
            <a:extLst>
              <a:ext uri="{FF2B5EF4-FFF2-40B4-BE49-F238E27FC236}">
                <a16:creationId xmlns:a16="http://schemas.microsoft.com/office/drawing/2014/main" id="{65173162-109B-8460-AD56-EDA74BFF41F5}"/>
              </a:ext>
            </a:extLst>
          </p:cNvPr>
          <p:cNvSpPr>
            <a:spLocks noGrp="1" noChangeArrowheads="1"/>
          </p:cNvSpPr>
          <p:nvPr>
            <p:ph type="body" idx="1"/>
          </p:nvPr>
        </p:nvSpPr>
        <p:spPr>
          <a:xfrm>
            <a:off x="960589" y="1253331"/>
            <a:ext cx="10515600" cy="4351338"/>
          </a:xfrm>
        </p:spPr>
        <p:txBody>
          <a:bodyPr>
            <a:noAutofit/>
          </a:bodyPr>
          <a:lstStyle/>
          <a:p>
            <a:pPr marL="609600" indent="-609600">
              <a:buFontTx/>
              <a:buAutoNum type="arabicPeriod"/>
              <a:defRPr/>
            </a:pPr>
            <a:r>
              <a:rPr lang="en-US" sz="2400" dirty="0" err="1">
                <a:latin typeface="Cambria" panose="02040503050406030204" pitchFamily="18" charset="0"/>
                <a:ea typeface="Cambria" panose="02040503050406030204" pitchFamily="18" charset="0"/>
              </a:rPr>
              <a:t>Menjadi</a:t>
            </a:r>
            <a:r>
              <a:rPr lang="en-US" sz="2400" dirty="0">
                <a:latin typeface="Cambria" panose="02040503050406030204" pitchFamily="18" charset="0"/>
                <a:ea typeface="Cambria" panose="02040503050406030204" pitchFamily="18" charset="0"/>
              </a:rPr>
              <a:t> orang yang </a:t>
            </a:r>
            <a:r>
              <a:rPr lang="en-US" sz="2400" dirty="0" err="1">
                <a:latin typeface="Cambria" panose="02040503050406030204" pitchFamily="18" charset="0"/>
                <a:ea typeface="Cambria" panose="02040503050406030204" pitchFamily="18" charset="0"/>
              </a:rPr>
              <a:t>efisien</a:t>
            </a:r>
            <a:endParaRPr lang="en-US" sz="2400" dirty="0">
              <a:latin typeface="Cambria" panose="02040503050406030204" pitchFamily="18" charset="0"/>
              <a:ea typeface="Cambria" panose="02040503050406030204" pitchFamily="18" charset="0"/>
            </a:endParaRPr>
          </a:p>
          <a:p>
            <a:pPr marL="609600" indent="-609600">
              <a:buFontTx/>
              <a:buAutoNum type="arabicPeriod"/>
              <a:defRPr/>
            </a:pPr>
            <a:r>
              <a:rPr lang="en-US" sz="2400" dirty="0" err="1">
                <a:latin typeface="Cambria" panose="02040503050406030204" pitchFamily="18" charset="0"/>
                <a:ea typeface="Cambria" panose="02040503050406030204" pitchFamily="18" charset="0"/>
              </a:rPr>
              <a:t>Mengetahui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penggunaan</a:t>
            </a:r>
            <a:r>
              <a:rPr lang="en-US"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software</a:t>
            </a:r>
          </a:p>
          <a:p>
            <a:pPr marL="609600" indent="-609600">
              <a:buFontTx/>
              <a:buAutoNum type="arabicPeriod"/>
              <a:defRPr/>
            </a:pPr>
            <a:r>
              <a:rPr lang="en-US" sz="2400" dirty="0" err="1">
                <a:latin typeface="Cambria" panose="02040503050406030204" pitchFamily="18" charset="0"/>
                <a:ea typeface="Cambria" panose="02040503050406030204" pitchFamily="18" charset="0"/>
              </a:rPr>
              <a:t>Mengetahui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prosedur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menyiapkan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memroses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komunikasi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tertulis</a:t>
            </a:r>
            <a:endParaRPr lang="en-US" sz="2400" dirty="0">
              <a:latin typeface="Cambria" panose="02040503050406030204" pitchFamily="18" charset="0"/>
              <a:ea typeface="Cambria" panose="02040503050406030204" pitchFamily="18" charset="0"/>
            </a:endParaRPr>
          </a:p>
          <a:p>
            <a:pPr marL="609600" indent="-609600">
              <a:buFontTx/>
              <a:buAutoNum type="arabicPeriod"/>
              <a:defRPr/>
            </a:pPr>
            <a:r>
              <a:rPr lang="en-US" sz="2400" dirty="0" err="1">
                <a:latin typeface="Cambria" panose="02040503050406030204" pitchFamily="18" charset="0"/>
                <a:ea typeface="Cambria" panose="02040503050406030204" pitchFamily="18" charset="0"/>
              </a:rPr>
              <a:t>Memahami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konsep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prosedur</a:t>
            </a:r>
            <a:r>
              <a:rPr lang="en-US"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equipment oriented</a:t>
            </a:r>
          </a:p>
          <a:p>
            <a:pPr marL="609600" indent="-609600">
              <a:buFontTx/>
              <a:buAutoNum type="arabicPeriod"/>
              <a:defRPr/>
            </a:pPr>
            <a:r>
              <a:rPr lang="en-US" sz="2400" dirty="0" err="1">
                <a:latin typeface="Cambria" panose="02040503050406030204" pitchFamily="18" charset="0"/>
                <a:ea typeface="Cambria" panose="02040503050406030204" pitchFamily="18" charset="0"/>
              </a:rPr>
              <a:t>Mengetahui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prosedur</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langkah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bernegosiasi</a:t>
            </a:r>
            <a:endParaRPr lang="en-US" sz="2400" dirty="0">
              <a:latin typeface="Cambria" panose="02040503050406030204" pitchFamily="18" charset="0"/>
              <a:ea typeface="Cambria" panose="02040503050406030204" pitchFamily="18" charset="0"/>
            </a:endParaRPr>
          </a:p>
          <a:p>
            <a:pPr marL="609600" indent="-609600">
              <a:buFontTx/>
              <a:buAutoNum type="arabicPeriod"/>
              <a:defRPr/>
            </a:pPr>
            <a:r>
              <a:rPr lang="en-US" sz="2400" dirty="0" err="1">
                <a:latin typeface="Cambria" panose="02040503050406030204" pitchFamily="18" charset="0"/>
                <a:ea typeface="Cambria" panose="02040503050406030204" pitchFamily="18" charset="0"/>
              </a:rPr>
              <a:t>Menggunakana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otomatisasi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kantor</a:t>
            </a:r>
            <a:r>
              <a:rPr lang="en-US" sz="2400" dirty="0">
                <a:latin typeface="Cambria" panose="02040503050406030204" pitchFamily="18" charset="0"/>
                <a:ea typeface="Cambria" panose="02040503050406030204" pitchFamily="18" charset="0"/>
              </a:rPr>
              <a:t> </a:t>
            </a:r>
          </a:p>
          <a:p>
            <a:pPr marL="609600" indent="-609600">
              <a:buNone/>
              <a:defRPr/>
            </a:pPr>
            <a:r>
              <a:rPr lang="en-US" sz="2400" dirty="0">
                <a:latin typeface="Cambria" panose="02040503050406030204" pitchFamily="18" charset="0"/>
                <a:ea typeface="Cambria" panose="02040503050406030204" pitchFamily="18" charset="0"/>
              </a:rPr>
              <a:t>7.	</a:t>
            </a:r>
            <a:r>
              <a:rPr lang="en-US" sz="2400" dirty="0" err="1">
                <a:latin typeface="Cambria" panose="02040503050406030204" pitchFamily="18" charset="0"/>
                <a:ea typeface="Cambria" panose="02040503050406030204" pitchFamily="18" charset="0"/>
              </a:rPr>
              <a:t>Menggunakan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sumber</a:t>
            </a:r>
            <a:r>
              <a:rPr lang="en-US" sz="2400" dirty="0">
                <a:latin typeface="Cambria" panose="02040503050406030204" pitchFamily="18" charset="0"/>
                <a:ea typeface="Cambria" panose="02040503050406030204" pitchFamily="18" charset="0"/>
              </a:rPr>
              <a:t> data yang </a:t>
            </a:r>
            <a:r>
              <a:rPr lang="en-US" sz="2400" dirty="0" err="1">
                <a:latin typeface="Cambria" panose="02040503050406030204" pitchFamily="18" charset="0"/>
                <a:ea typeface="Cambria" panose="02040503050406030204" pitchFamily="18" charset="0"/>
              </a:rPr>
              <a:t>kredibel</a:t>
            </a:r>
            <a:endParaRPr lang="en-US" sz="2400" dirty="0">
              <a:latin typeface="Cambria" panose="02040503050406030204" pitchFamily="18" charset="0"/>
              <a:ea typeface="Cambria" panose="02040503050406030204" pitchFamily="18" charset="0"/>
            </a:endParaRPr>
          </a:p>
          <a:p>
            <a:pPr marL="609600" indent="-609600">
              <a:buNone/>
              <a:defRPr/>
            </a:pPr>
            <a:r>
              <a:rPr lang="en-US" sz="2400" dirty="0">
                <a:latin typeface="Cambria" panose="02040503050406030204" pitchFamily="18" charset="0"/>
                <a:ea typeface="Cambria" panose="02040503050406030204" pitchFamily="18" charset="0"/>
              </a:rPr>
              <a:t>8.	</a:t>
            </a:r>
            <a:r>
              <a:rPr lang="en-US" sz="2400" dirty="0" err="1">
                <a:latin typeface="Cambria" panose="02040503050406030204" pitchFamily="18" charset="0"/>
                <a:ea typeface="Cambria" panose="02040503050406030204" pitchFamily="18" charset="0"/>
              </a:rPr>
              <a:t>Memahami</a:t>
            </a:r>
            <a:r>
              <a:rPr lang="en-US"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filing </a:t>
            </a:r>
            <a:r>
              <a:rPr lang="en-US" sz="2400" dirty="0">
                <a:latin typeface="Cambria" panose="02040503050406030204" pitchFamily="18" charset="0"/>
                <a:ea typeface="Cambria" panose="02040503050406030204" pitchFamily="18" charset="0"/>
              </a:rPr>
              <a:t>dan </a:t>
            </a:r>
            <a:r>
              <a:rPr lang="en-US" sz="2400" i="1" dirty="0">
                <a:latin typeface="Cambria" panose="02040503050406030204" pitchFamily="18" charset="0"/>
                <a:ea typeface="Cambria" panose="02040503050406030204" pitchFamily="18" charset="0"/>
              </a:rPr>
              <a:t>records control</a:t>
            </a:r>
          </a:p>
          <a:p>
            <a:pPr marL="609600" indent="-609600">
              <a:buNone/>
              <a:defRPr/>
            </a:pPr>
            <a:r>
              <a:rPr lang="en-US" sz="2400" dirty="0">
                <a:latin typeface="Cambria" panose="02040503050406030204" pitchFamily="18" charset="0"/>
                <a:ea typeface="Cambria" panose="02040503050406030204" pitchFamily="18" charset="0"/>
              </a:rPr>
              <a:t>9.	</a:t>
            </a:r>
            <a:r>
              <a:rPr lang="en-US" sz="2400" dirty="0" err="1">
                <a:latin typeface="Cambria" panose="02040503050406030204" pitchFamily="18" charset="0"/>
                <a:ea typeface="Cambria" panose="02040503050406030204" pitchFamily="18" charset="0"/>
              </a:rPr>
              <a:t>Memahami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jasa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lanyanan</a:t>
            </a:r>
            <a:r>
              <a:rPr lang="en-US" sz="2400" dirty="0">
                <a:latin typeface="Cambria" panose="02040503050406030204" pitchFamily="18" charset="0"/>
                <a:ea typeface="Cambria" panose="02040503050406030204" pitchFamily="18" charset="0"/>
              </a:rPr>
              <a:t> bank yang </a:t>
            </a:r>
            <a:r>
              <a:rPr lang="en-US" sz="2400" dirty="0" err="1">
                <a:latin typeface="Cambria" panose="02040503050406030204" pitchFamily="18" charset="0"/>
                <a:ea typeface="Cambria" panose="02040503050406030204" pitchFamily="18" charset="0"/>
              </a:rPr>
              <a:t>berhubungan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prosedur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kantor</a:t>
            </a:r>
            <a:endParaRPr lang="en-US" sz="2400" dirty="0">
              <a:latin typeface="Cambria" panose="02040503050406030204" pitchFamily="18" charset="0"/>
              <a:ea typeface="Cambria" panose="02040503050406030204" pitchFamily="18" charset="0"/>
            </a:endParaRPr>
          </a:p>
          <a:p>
            <a:pPr marL="609600" indent="-609600">
              <a:buNone/>
              <a:defRPr/>
            </a:pPr>
            <a:r>
              <a:rPr lang="en-US" sz="2400" dirty="0">
                <a:latin typeface="Cambria" panose="02040503050406030204" pitchFamily="18" charset="0"/>
                <a:ea typeface="Cambria" panose="02040503050406030204" pitchFamily="18" charset="0"/>
              </a:rPr>
              <a:t>10.	</a:t>
            </a:r>
            <a:r>
              <a:rPr lang="en-US" sz="2400" dirty="0" err="1">
                <a:latin typeface="Cambria" panose="02040503050406030204" pitchFamily="18" charset="0"/>
                <a:ea typeface="Cambria" panose="02040503050406030204" pitchFamily="18" charset="0"/>
              </a:rPr>
              <a:t>Mengetahui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pentingnya</a:t>
            </a:r>
            <a:r>
              <a:rPr lang="en-US"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job campaign</a:t>
            </a:r>
          </a:p>
          <a:p>
            <a:pPr marL="609600" indent="-609600">
              <a:buNone/>
              <a:defRPr/>
            </a:pPr>
            <a:r>
              <a:rPr lang="en-US" sz="2400" dirty="0">
                <a:latin typeface="Cambria" panose="02040503050406030204" pitchFamily="18" charset="0"/>
                <a:ea typeface="Cambria" panose="02040503050406030204" pitchFamily="18" charset="0"/>
              </a:rPr>
              <a:t>11.	</a:t>
            </a:r>
            <a:r>
              <a:rPr lang="en-US" sz="2400" dirty="0" err="1">
                <a:latin typeface="Cambria" panose="02040503050406030204" pitchFamily="18" charset="0"/>
                <a:ea typeface="Cambria" panose="02040503050406030204" pitchFamily="18" charset="0"/>
              </a:rPr>
              <a:t>Menyadari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peluang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karier</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mobilitas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pekerjaan</a:t>
            </a:r>
            <a:endParaRPr lang="en-US" sz="2400"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93E92070-BAF1-86D6-FA12-C65275953264}"/>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83DCB37A-8754-D87B-0E94-6A586E7DC187}"/>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847222C9-C11B-CAB1-CB65-D7A3047CE49E}"/>
              </a:ext>
            </a:extLst>
          </p:cNvPr>
          <p:cNvSpPr/>
          <p:nvPr/>
        </p:nvSpPr>
        <p:spPr>
          <a:xfrm>
            <a:off x="7764814" y="4429170"/>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B944FB74-5544-D3BC-5F3A-6176966152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1D053136-3731-23FB-29CF-7462B9F82EE4}"/>
              </a:ext>
            </a:extLst>
          </p:cNvPr>
          <p:cNvSpPr>
            <a:spLocks noGrp="1" noChangeArrowheads="1"/>
          </p:cNvSpPr>
          <p:nvPr>
            <p:ph type="body" idx="1"/>
          </p:nvPr>
        </p:nvSpPr>
        <p:spPr>
          <a:xfrm>
            <a:off x="602672" y="748146"/>
            <a:ext cx="10106891" cy="6477000"/>
          </a:xfrm>
        </p:spPr>
        <p:txBody>
          <a:bodyPr/>
          <a:lstStyle/>
          <a:p>
            <a:pPr marL="609600" indent="-609600">
              <a:buNone/>
              <a:defRPr/>
            </a:pPr>
            <a:r>
              <a:rPr lang="en-US" b="1" dirty="0">
                <a:latin typeface="Cambria" panose="02040503050406030204" pitchFamily="18" charset="0"/>
                <a:ea typeface="Cambria" panose="02040503050406030204" pitchFamily="18" charset="0"/>
              </a:rPr>
              <a:t>PERANAN TATA USAHA/PEKERJAAN PERKANTORAN</a:t>
            </a:r>
          </a:p>
          <a:p>
            <a:pPr marL="609600" indent="-609600">
              <a:buNone/>
              <a:defRPr/>
            </a:pPr>
            <a:endParaRPr lang="en-US" sz="100"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Melayani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pekerjaan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operatif</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guna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mencapai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tujuan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r>
              <a:rPr lang="en-US" dirty="0">
                <a:latin typeface="Cambria" panose="02040503050406030204" pitchFamily="18" charset="0"/>
                <a:ea typeface="Cambria" panose="02040503050406030204" pitchFamily="18" charset="0"/>
              </a:rPr>
              <a:t>.</a:t>
            </a: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Menyediakan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keterangan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bagi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pimpinan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Membantu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kelancaran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perkembangan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endParaRPr lang="en-US" dirty="0">
              <a:latin typeface="Cambria" panose="02040503050406030204" pitchFamily="18" charset="0"/>
              <a:ea typeface="Cambria" panose="02040503050406030204" pitchFamily="18" charset="0"/>
            </a:endParaRPr>
          </a:p>
          <a:p>
            <a:pPr marL="609600" indent="-609600">
              <a:buNone/>
              <a:defRPr/>
            </a:pPr>
            <a:r>
              <a:rPr lang="en-US" b="1" dirty="0">
                <a:latin typeface="Cambria" panose="02040503050406030204" pitchFamily="18" charset="0"/>
                <a:ea typeface="Cambria" panose="02040503050406030204" pitchFamily="18" charset="0"/>
              </a:rPr>
              <a:t>CIRI-CIRI KEGIATAN TATA USAHA</a:t>
            </a: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Bersifat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pelayanan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Bersifat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menyebar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luas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seluruh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kegiatan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Dilaksanakan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oleh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semua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pihak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dalam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endParaRPr lang="en-US"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2CB242FB-C2ED-8C8D-785B-5F57C14970E5}"/>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B822C785-F8D8-D1A6-F8FA-44FC348F6D80}"/>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35647B4D-2B22-E6A2-7A04-4A6D17B8A14D}"/>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3F8D8FED-090A-2AD4-E382-B1135CFBF0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3394-6FB0-2E0E-1683-D414E607B9D3}"/>
            </a:ext>
          </a:extLst>
        </p:cNvPr>
        <p:cNvGrpSpPr/>
        <p:nvPr/>
      </p:nvGrpSpPr>
      <p:grpSpPr>
        <a:xfrm>
          <a:off x="0" y="0"/>
          <a:ext cx="0" cy="0"/>
          <a:chOff x="0" y="0"/>
          <a:chExt cx="0" cy="0"/>
        </a:xfrm>
      </p:grpSpPr>
      <p:sp>
        <p:nvSpPr>
          <p:cNvPr id="17411" name="Rectangle 3">
            <a:extLst>
              <a:ext uri="{FF2B5EF4-FFF2-40B4-BE49-F238E27FC236}">
                <a16:creationId xmlns:a16="http://schemas.microsoft.com/office/drawing/2014/main" id="{A77E5E3B-F9FA-800E-46BA-9BAB49C46958}"/>
              </a:ext>
            </a:extLst>
          </p:cNvPr>
          <p:cNvSpPr>
            <a:spLocks noGrp="1" noChangeArrowheads="1"/>
          </p:cNvSpPr>
          <p:nvPr>
            <p:ph type="body" idx="1"/>
          </p:nvPr>
        </p:nvSpPr>
        <p:spPr>
          <a:xfrm>
            <a:off x="602672" y="748146"/>
            <a:ext cx="10106891" cy="6477000"/>
          </a:xfrm>
        </p:spPr>
        <p:txBody>
          <a:bodyPr/>
          <a:lstStyle/>
          <a:p>
            <a:pPr marL="609600" indent="-609600">
              <a:buNone/>
              <a:defRPr/>
            </a:pPr>
            <a:r>
              <a:rPr lang="en-US" b="1" dirty="0">
                <a:latin typeface="Cambria" panose="02040503050406030204" pitchFamily="18" charset="0"/>
                <a:ea typeface="Cambria" panose="02040503050406030204" pitchFamily="18" charset="0"/>
              </a:rPr>
              <a:t>PERANAN TATA USAHA/PEKERJAAN PERKANTORAN</a:t>
            </a:r>
          </a:p>
          <a:p>
            <a:pPr marL="609600" indent="-609600">
              <a:buNone/>
              <a:defRPr/>
            </a:pPr>
            <a:endParaRPr lang="en-US" sz="100"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Melayani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pekerjaan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operatif</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guna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mencapai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tujuan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r>
              <a:rPr lang="en-US" dirty="0">
                <a:latin typeface="Cambria" panose="02040503050406030204" pitchFamily="18" charset="0"/>
                <a:ea typeface="Cambria" panose="02040503050406030204" pitchFamily="18" charset="0"/>
              </a:rPr>
              <a:t>.</a:t>
            </a: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Menyediakan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keterangan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bagi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pimpinan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Membantu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kelancaran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perkembangan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endParaRPr lang="en-US" dirty="0">
              <a:latin typeface="Cambria" panose="02040503050406030204" pitchFamily="18" charset="0"/>
              <a:ea typeface="Cambria" panose="02040503050406030204" pitchFamily="18" charset="0"/>
            </a:endParaRPr>
          </a:p>
          <a:p>
            <a:pPr marL="609600" indent="-609600">
              <a:buNone/>
              <a:defRPr/>
            </a:pPr>
            <a:r>
              <a:rPr lang="en-US" b="1" dirty="0">
                <a:latin typeface="Cambria" panose="02040503050406030204" pitchFamily="18" charset="0"/>
                <a:ea typeface="Cambria" panose="02040503050406030204" pitchFamily="18" charset="0"/>
              </a:rPr>
              <a:t>CIRI-CIRI KEGIATAN TATA USAHA</a:t>
            </a: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Bersifat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pelayanan</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Bersifat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menyebar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luas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seluruh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kegiatan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endParaRPr lang="en-US" dirty="0">
              <a:latin typeface="Cambria" panose="02040503050406030204" pitchFamily="18" charset="0"/>
              <a:ea typeface="Cambria" panose="02040503050406030204" pitchFamily="18" charset="0"/>
            </a:endParaRPr>
          </a:p>
          <a:p>
            <a:pPr marL="609600" indent="-609600">
              <a:buFont typeface="Wingdings" panose="05000000000000000000" pitchFamily="2" charset="2"/>
              <a:buAutoNum type="arabicPeriod"/>
              <a:defRPr/>
            </a:pPr>
            <a:r>
              <a:rPr lang="en-US" dirty="0" err="1">
                <a:latin typeface="Cambria" panose="02040503050406030204" pitchFamily="18" charset="0"/>
                <a:ea typeface="Cambria" panose="02040503050406030204" pitchFamily="18" charset="0"/>
              </a:rPr>
              <a:t>Dilaksanakan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oleh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semua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pihak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dalam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endParaRPr lang="en-US"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5022A9C3-D32C-CF9C-9365-F1B2616D8A8A}"/>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2BDDBB87-C683-8889-8F95-C0ADD6162565}"/>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2A6FA76F-664B-4E12-7889-4BE4476723B9}"/>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C4CB2531-2F73-E770-B3D9-6221BB0B08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extLst>
      <p:ext uri="{BB962C8B-B14F-4D97-AF65-F5344CB8AC3E}">
        <p14:creationId xmlns:p14="http://schemas.microsoft.com/office/powerpoint/2010/main" val="389125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154A24B7-1ABD-3A68-0C3B-EEFB83667E27}"/>
              </a:ext>
            </a:extLst>
          </p:cNvPr>
          <p:cNvSpPr>
            <a:spLocks noGrp="1" noChangeArrowheads="1"/>
          </p:cNvSpPr>
          <p:nvPr>
            <p:ph type="body" idx="1"/>
          </p:nvPr>
        </p:nvSpPr>
        <p:spPr>
          <a:xfrm>
            <a:off x="285853" y="1302922"/>
            <a:ext cx="11653995" cy="5867400"/>
          </a:xfrm>
        </p:spPr>
        <p:txBody>
          <a:bodyPr/>
          <a:lstStyle/>
          <a:p>
            <a:pPr marL="609600" indent="-609600" eaLnBrk="1" hangingPunct="1">
              <a:lnSpc>
                <a:spcPct val="80000"/>
              </a:lnSpc>
              <a:buFont typeface="Wingdings" panose="05000000000000000000" pitchFamily="2" charset="2"/>
              <a:buNone/>
              <a:defRPr/>
            </a:pPr>
            <a:r>
              <a:rPr lang="id-ID" sz="2000" b="1" dirty="0">
                <a:latin typeface="Cambria" panose="02040503050406030204" pitchFamily="18" charset="0"/>
                <a:ea typeface="Cambria" panose="02040503050406030204" pitchFamily="18" charset="0"/>
              </a:rPr>
              <a:t>Menurut </a:t>
            </a:r>
            <a:r>
              <a:rPr lang="en-US" sz="2000" b="1" dirty="0">
                <a:latin typeface="Cambria" panose="02040503050406030204" pitchFamily="18" charset="0"/>
                <a:ea typeface="Cambria" panose="02040503050406030204" pitchFamily="18" charset="0"/>
              </a:rPr>
              <a:t>Mills &amp; </a:t>
            </a:r>
            <a:r>
              <a:rPr lang="id-ID" sz="2000" b="1" dirty="0">
                <a:latin typeface="Cambria" panose="02040503050406030204" pitchFamily="18" charset="0"/>
                <a:ea typeface="Cambria" panose="02040503050406030204" pitchFamily="18" charset="0"/>
              </a:rPr>
              <a:t>Standingford</a:t>
            </a:r>
            <a:r>
              <a:rPr lang="en-US" sz="2400" b="1" dirty="0">
                <a:latin typeface="Cambria" panose="02040503050406030204" pitchFamily="18" charset="0"/>
                <a:ea typeface="Cambria" panose="02040503050406030204" pitchFamily="18" charset="0"/>
              </a:rPr>
              <a:t> :</a:t>
            </a:r>
            <a:endParaRPr lang="en-GB" sz="2000" b="1" dirty="0">
              <a:latin typeface="Cambria" panose="02040503050406030204" pitchFamily="18" charset="0"/>
              <a:ea typeface="Cambria" panose="02040503050406030204" pitchFamily="18" charset="0"/>
            </a:endParaRPr>
          </a:p>
          <a:p>
            <a:pPr marL="609600" indent="-609600" eaLnBrk="1" hangingPunct="1">
              <a:lnSpc>
                <a:spcPct val="80000"/>
              </a:lnSpc>
              <a:buFont typeface="+mj-lt"/>
              <a:buAutoNum type="arabicPeriod"/>
              <a:defRPr/>
            </a:pPr>
            <a:r>
              <a:rPr lang="id-ID" sz="2300" dirty="0"/>
              <a:t>Menerima</a:t>
            </a:r>
            <a:r>
              <a:rPr lang="en-US" sz="2300" dirty="0"/>
              <a:t> </a:t>
            </a:r>
            <a:r>
              <a:rPr lang="id-ID" sz="2300" dirty="0"/>
              <a:t>informasi, misal : surat, telepon, laporan, faktur</a:t>
            </a:r>
            <a:endParaRPr lang="en-GB" sz="2300" dirty="0"/>
          </a:p>
          <a:p>
            <a:pPr marL="609600" indent="-609600" eaLnBrk="1" hangingPunct="1">
              <a:lnSpc>
                <a:spcPct val="80000"/>
              </a:lnSpc>
              <a:buFont typeface="+mj-lt"/>
              <a:buAutoNum type="arabicPeriod"/>
              <a:defRPr/>
            </a:pPr>
            <a:r>
              <a:rPr lang="id-ID" sz="2300" dirty="0"/>
              <a:t>Merekam Informasi</a:t>
            </a:r>
            <a:endParaRPr lang="en-GB" sz="2300" dirty="0"/>
          </a:p>
          <a:p>
            <a:pPr marL="1254125" indent="-450850" eaLnBrk="1" hangingPunct="1">
              <a:lnSpc>
                <a:spcPct val="80000"/>
              </a:lnSpc>
              <a:buFont typeface="+mj-lt"/>
              <a:buAutoNum type="alphaLcParenR"/>
              <a:defRPr/>
            </a:pPr>
            <a:r>
              <a:rPr lang="id-ID" sz="2300" dirty="0"/>
              <a:t>Informasi disimpan untuk memenuhi kebutuhan pimpinan guna perencanaan dan pengendalian</a:t>
            </a:r>
            <a:endParaRPr lang="en-US" sz="2300" dirty="0"/>
          </a:p>
          <a:p>
            <a:pPr marL="1254125" indent="-450850" eaLnBrk="1" hangingPunct="1">
              <a:lnSpc>
                <a:spcPct val="80000"/>
              </a:lnSpc>
              <a:buFont typeface="+mj-lt"/>
              <a:buAutoNum type="alphaLcParenR"/>
              <a:defRPr/>
            </a:pPr>
            <a:r>
              <a:rPr lang="id-ID" sz="2300" dirty="0"/>
              <a:t>Hasil negosiasi, transaksi</a:t>
            </a:r>
            <a:endParaRPr lang="en-GB" sz="2300" dirty="0"/>
          </a:p>
          <a:p>
            <a:pPr marL="0" indent="0" eaLnBrk="1" hangingPunct="1">
              <a:lnSpc>
                <a:spcPct val="80000"/>
              </a:lnSpc>
              <a:buClr>
                <a:schemeClr val="tx1"/>
              </a:buClr>
              <a:buNone/>
              <a:defRPr/>
            </a:pPr>
            <a:r>
              <a:rPr lang="en-US" sz="2300" dirty="0"/>
              <a:t>3. </a:t>
            </a:r>
            <a:r>
              <a:rPr lang="id-ID" sz="2300" dirty="0"/>
              <a:t>Mengatur Informasi</a:t>
            </a:r>
            <a:endParaRPr lang="en-GB" sz="2300" dirty="0"/>
          </a:p>
          <a:p>
            <a:pPr marL="1254125" indent="-450850" eaLnBrk="1" hangingPunct="1">
              <a:lnSpc>
                <a:spcPct val="80000"/>
              </a:lnSpc>
              <a:buClr>
                <a:schemeClr val="tx1"/>
              </a:buClr>
              <a:buFont typeface="+mj-lt"/>
              <a:buAutoNum type="alphaLcParenR"/>
              <a:defRPr/>
            </a:pPr>
            <a:r>
              <a:rPr lang="id-ID" sz="2300" dirty="0"/>
              <a:t>Memberi informasi untuk pimpina</a:t>
            </a:r>
            <a:r>
              <a:rPr lang="en-US" sz="2300" dirty="0"/>
              <a:t>n</a:t>
            </a:r>
          </a:p>
          <a:p>
            <a:pPr marL="1254125" indent="-450850" eaLnBrk="1" hangingPunct="1">
              <a:lnSpc>
                <a:spcPct val="80000"/>
              </a:lnSpc>
              <a:buClr>
                <a:schemeClr val="tx1"/>
              </a:buClr>
              <a:buFont typeface="+mj-lt"/>
              <a:buAutoNum type="alphaLcParenR"/>
              <a:defRPr/>
            </a:pPr>
            <a:r>
              <a:rPr lang="id-ID" sz="2300" dirty="0"/>
              <a:t>Penyiapan laporan</a:t>
            </a:r>
            <a:endParaRPr lang="en-GB" sz="2300" dirty="0"/>
          </a:p>
          <a:p>
            <a:pPr marL="0" indent="0" eaLnBrk="1" hangingPunct="1">
              <a:lnSpc>
                <a:spcPct val="80000"/>
              </a:lnSpc>
              <a:buClr>
                <a:schemeClr val="tx1"/>
              </a:buClr>
              <a:buNone/>
              <a:defRPr/>
            </a:pPr>
            <a:endParaRPr lang="en-US" sz="2300" dirty="0"/>
          </a:p>
          <a:p>
            <a:pPr marL="0" indent="0" eaLnBrk="1" hangingPunct="1">
              <a:lnSpc>
                <a:spcPct val="80000"/>
              </a:lnSpc>
              <a:buClr>
                <a:schemeClr val="tx1"/>
              </a:buClr>
              <a:buNone/>
              <a:defRPr/>
            </a:pPr>
            <a:r>
              <a:rPr lang="en-US" sz="2300" dirty="0"/>
              <a:t>4. </a:t>
            </a:r>
            <a:r>
              <a:rPr lang="id-ID" sz="2300" dirty="0"/>
              <a:t>Memberi Informasi</a:t>
            </a:r>
            <a:r>
              <a:rPr lang="en-GB" sz="2300" dirty="0"/>
              <a:t>, </a:t>
            </a:r>
            <a:r>
              <a:rPr lang="id-ID" sz="2300" dirty="0"/>
              <a:t>Misal : Instruktur, laporan perkembangan</a:t>
            </a:r>
            <a:endParaRPr lang="en-GB" sz="2300" dirty="0"/>
          </a:p>
          <a:p>
            <a:pPr marL="0" indent="0" eaLnBrk="1" hangingPunct="1">
              <a:lnSpc>
                <a:spcPct val="80000"/>
              </a:lnSpc>
              <a:buClr>
                <a:schemeClr val="tx1"/>
              </a:buClr>
              <a:buNone/>
              <a:defRPr/>
            </a:pPr>
            <a:r>
              <a:rPr lang="en-GB" sz="2300" dirty="0"/>
              <a:t>5. </a:t>
            </a:r>
            <a:r>
              <a:rPr lang="id-ID" sz="2300" dirty="0"/>
              <a:t>Melindungi </a:t>
            </a:r>
            <a:r>
              <a:rPr lang="en-US" sz="2300" dirty="0" err="1"/>
              <a:t>Informasi</a:t>
            </a:r>
            <a:r>
              <a:rPr lang="en-GB" sz="2300" dirty="0"/>
              <a:t>, </a:t>
            </a:r>
            <a:r>
              <a:rPr lang="en-US" sz="2300" dirty="0"/>
              <a:t>m</a:t>
            </a:r>
            <a:r>
              <a:rPr lang="id-ID" sz="2300" dirty="0"/>
              <a:t>elindungi hasil rekaman</a:t>
            </a:r>
          </a:p>
          <a:p>
            <a:pPr>
              <a:defRPr/>
            </a:pPr>
            <a:endParaRPr lang="en-US" dirty="0"/>
          </a:p>
        </p:txBody>
      </p:sp>
      <p:sp>
        <p:nvSpPr>
          <p:cNvPr id="2" name="Freeform 2">
            <a:extLst>
              <a:ext uri="{FF2B5EF4-FFF2-40B4-BE49-F238E27FC236}">
                <a16:creationId xmlns:a16="http://schemas.microsoft.com/office/drawing/2014/main" id="{03DF3A7E-6132-F75F-BB31-50D5305AD8B4}"/>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3BF6C146-F9A1-554B-6D0D-18790D34BCEF}"/>
              </a:ext>
            </a:extLst>
          </p:cNvPr>
          <p:cNvSpPr/>
          <p:nvPr/>
        </p:nvSpPr>
        <p:spPr>
          <a:xfrm>
            <a:off x="10701024" y="2570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D8765557-8A0B-2C96-F8EB-B1470452AC25}"/>
              </a:ext>
            </a:extLst>
          </p:cNvPr>
          <p:cNvSpPr/>
          <p:nvPr/>
        </p:nvSpPr>
        <p:spPr>
          <a:xfrm>
            <a:off x="7691957" y="2037280"/>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6E045BE6-9845-B4FD-CD14-C95657E96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
        <p:nvSpPr>
          <p:cNvPr id="7" name="TextBox 6">
            <a:extLst>
              <a:ext uri="{FF2B5EF4-FFF2-40B4-BE49-F238E27FC236}">
                <a16:creationId xmlns:a16="http://schemas.microsoft.com/office/drawing/2014/main" id="{5CBC9872-3E47-CF1D-A312-5B79D330E34E}"/>
              </a:ext>
            </a:extLst>
          </p:cNvPr>
          <p:cNvSpPr txBox="1"/>
          <p:nvPr/>
        </p:nvSpPr>
        <p:spPr>
          <a:xfrm>
            <a:off x="327282" y="548262"/>
            <a:ext cx="8291944" cy="584775"/>
          </a:xfrm>
          <a:prstGeom prst="rect">
            <a:avLst/>
          </a:prstGeom>
          <a:noFill/>
        </p:spPr>
        <p:txBody>
          <a:bodyPr wrap="square">
            <a:spAutoFit/>
          </a:bodyPr>
          <a:lstStyle/>
          <a:p>
            <a:r>
              <a:rPr lang="id-ID" sz="3200" b="1" dirty="0">
                <a:latin typeface="Cambria" panose="02040503050406030204" pitchFamily="18" charset="0"/>
                <a:ea typeface="Cambria" panose="02040503050406030204" pitchFamily="18" charset="0"/>
              </a:rPr>
              <a:t>FUNGSI KANTOR</a:t>
            </a:r>
            <a:endParaRPr lang="en-US" sz="3200" b="1" dirty="0">
              <a:latin typeface="Cambria" panose="02040503050406030204" pitchFamily="18" charset="0"/>
              <a:ea typeface="Cambria"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BDDA022-35C6-8DF8-2879-63534DAD187D}"/>
              </a:ext>
            </a:extLst>
          </p:cNvPr>
          <p:cNvSpPr>
            <a:spLocks noGrp="1" noChangeArrowheads="1"/>
          </p:cNvSpPr>
          <p:nvPr>
            <p:ph type="title"/>
          </p:nvPr>
        </p:nvSpPr>
        <p:spPr>
          <a:xfrm>
            <a:off x="823360" y="654415"/>
            <a:ext cx="8001000" cy="865188"/>
          </a:xfrm>
        </p:spPr>
        <p:txBody>
          <a:bodyPr/>
          <a:lstStyle/>
          <a:p>
            <a:pPr eaLnBrk="1" hangingPunct="1">
              <a:defRPr/>
            </a:pPr>
            <a:r>
              <a:rPr lang="en-US" sz="3600" b="1" dirty="0">
                <a:latin typeface="Cambria" panose="02040503050406030204" pitchFamily="18" charset="0"/>
                <a:ea typeface="Cambria" panose="02040503050406030204" pitchFamily="18" charset="0"/>
              </a:rPr>
              <a:t>AKTIFITAS DAN JASA TATA USAHA</a:t>
            </a:r>
          </a:p>
        </p:txBody>
      </p:sp>
      <p:sp>
        <p:nvSpPr>
          <p:cNvPr id="64515" name="Rectangle 3">
            <a:extLst>
              <a:ext uri="{FF2B5EF4-FFF2-40B4-BE49-F238E27FC236}">
                <a16:creationId xmlns:a16="http://schemas.microsoft.com/office/drawing/2014/main" id="{EE51E7F8-E74A-BB45-6708-F6771DF18774}"/>
              </a:ext>
            </a:extLst>
          </p:cNvPr>
          <p:cNvSpPr>
            <a:spLocks noGrp="1" noChangeArrowheads="1"/>
          </p:cNvSpPr>
          <p:nvPr>
            <p:ph type="body" idx="1"/>
          </p:nvPr>
        </p:nvSpPr>
        <p:spPr/>
        <p:txBody>
          <a:bodyPr/>
          <a:lstStyle/>
          <a:p>
            <a:pPr marL="571500" indent="-571500">
              <a:buFont typeface="Wingdings" panose="05000000000000000000" pitchFamily="2" charset="2"/>
              <a:buAutoNum type="arabicPeriod"/>
              <a:defRPr/>
            </a:pPr>
            <a:r>
              <a:rPr lang="en-US" sz="4000"/>
              <a:t>Kegiatan komunikasi</a:t>
            </a:r>
          </a:p>
          <a:p>
            <a:pPr marL="571500" indent="-571500">
              <a:buFont typeface="Wingdings" panose="05000000000000000000" pitchFamily="2" charset="2"/>
              <a:buAutoNum type="arabicPeriod"/>
              <a:defRPr/>
            </a:pPr>
            <a:r>
              <a:rPr lang="en-US" sz="4000"/>
              <a:t>Kegiatan kalkulasi</a:t>
            </a:r>
          </a:p>
          <a:p>
            <a:pPr marL="571500" indent="-571500">
              <a:buFont typeface="Wingdings" panose="05000000000000000000" pitchFamily="2" charset="2"/>
              <a:buAutoNum type="arabicPeriod"/>
              <a:defRPr/>
            </a:pPr>
            <a:r>
              <a:rPr lang="en-US" sz="4000"/>
              <a:t>Pengolahan Warkat</a:t>
            </a:r>
          </a:p>
          <a:p>
            <a:pPr marL="571500" indent="-571500">
              <a:buFont typeface="Wingdings" panose="05000000000000000000" pitchFamily="2" charset="2"/>
              <a:buAutoNum type="arabicPeriod"/>
              <a:defRPr/>
            </a:pPr>
            <a:r>
              <a:rPr lang="en-US" sz="4000"/>
              <a:t>Penyusunan laporan</a:t>
            </a:r>
          </a:p>
          <a:p>
            <a:pPr marL="571500" indent="-571500">
              <a:buFont typeface="Wingdings" panose="05000000000000000000" pitchFamily="2" charset="2"/>
              <a:buAutoNum type="arabicPeriod"/>
              <a:defRPr/>
            </a:pPr>
            <a:r>
              <a:rPr lang="en-US" sz="4000"/>
              <a:t>Kegiatan yang mengikuti prosedur rutin</a:t>
            </a:r>
          </a:p>
        </p:txBody>
      </p:sp>
      <p:sp>
        <p:nvSpPr>
          <p:cNvPr id="2" name="Freeform 2">
            <a:extLst>
              <a:ext uri="{FF2B5EF4-FFF2-40B4-BE49-F238E27FC236}">
                <a16:creationId xmlns:a16="http://schemas.microsoft.com/office/drawing/2014/main" id="{C2CB92D2-19E3-379D-21D1-7A5FA55FFB4B}"/>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C710DBA6-3BCA-AB18-C3D3-8CD84AC7C3F7}"/>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1DE45307-55A3-21FD-7B09-62F740287547}"/>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D94EB8AA-382E-F669-3B16-89CA3BCF5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wipe(left)">
                                      <p:cBhvr>
                                        <p:cTn id="22" dur="500"/>
                                        <p:tgtEl>
                                          <p:spTgt spid="645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4515">
                                            <p:txEl>
                                              <p:pRg st="3" end="3"/>
                                            </p:txEl>
                                          </p:spTgt>
                                        </p:tgtEl>
                                        <p:attrNameLst>
                                          <p:attrName>style.visibility</p:attrName>
                                        </p:attrNameLst>
                                      </p:cBhvr>
                                      <p:to>
                                        <p:strVal val="visible"/>
                                      </p:to>
                                    </p:set>
                                    <p:animEffect transition="in" filter="wipe(left)">
                                      <p:cBhvr>
                                        <p:cTn id="27" dur="500"/>
                                        <p:tgtEl>
                                          <p:spTgt spid="645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4515">
                                            <p:txEl>
                                              <p:pRg st="4" end="4"/>
                                            </p:txEl>
                                          </p:spTgt>
                                        </p:tgtEl>
                                        <p:attrNameLst>
                                          <p:attrName>style.visibility</p:attrName>
                                        </p:attrNameLst>
                                      </p:cBhvr>
                                      <p:to>
                                        <p:strVal val="visible"/>
                                      </p:to>
                                    </p:set>
                                    <p:animEffect transition="in" filter="wipe(left)">
                                      <p:cBhvr>
                                        <p:cTn id="32"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87608F9-FEEB-CEF8-EFA0-3F2A7314700D}"/>
              </a:ext>
            </a:extLst>
          </p:cNvPr>
          <p:cNvSpPr>
            <a:spLocks noGrp="1" noChangeArrowheads="1"/>
          </p:cNvSpPr>
          <p:nvPr>
            <p:ph type="title"/>
          </p:nvPr>
        </p:nvSpPr>
        <p:spPr>
          <a:xfrm>
            <a:off x="1981200" y="381000"/>
            <a:ext cx="8229600" cy="762000"/>
          </a:xfrm>
        </p:spPr>
        <p:txBody>
          <a:bodyPr/>
          <a:lstStyle/>
          <a:p>
            <a:pPr eaLnBrk="1" hangingPunct="1">
              <a:defRPr/>
            </a:pPr>
            <a:r>
              <a:rPr lang="en-US" b="1" dirty="0" err="1">
                <a:latin typeface="Cambria" panose="02040503050406030204" pitchFamily="18" charset="0"/>
                <a:ea typeface="Cambria" panose="02040503050406030204" pitchFamily="18" charset="0"/>
              </a:rPr>
              <a:t>Proses</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Manajemen</a:t>
            </a:r>
            <a:r>
              <a:rPr lang="en-US" b="1" dirty="0">
                <a:latin typeface="Cambria" panose="02040503050406030204" pitchFamily="18" charset="0"/>
                <a:ea typeface="Cambria" panose="02040503050406030204" pitchFamily="18" charset="0"/>
              </a:rPr>
              <a:t> Kantor</a:t>
            </a:r>
          </a:p>
        </p:txBody>
      </p:sp>
      <p:sp>
        <p:nvSpPr>
          <p:cNvPr id="65539" name="Rectangle 3">
            <a:extLst>
              <a:ext uri="{FF2B5EF4-FFF2-40B4-BE49-F238E27FC236}">
                <a16:creationId xmlns:a16="http://schemas.microsoft.com/office/drawing/2014/main" id="{92FD6D62-B4D8-F6DA-6EC0-74ABF499E9E3}"/>
              </a:ext>
            </a:extLst>
          </p:cNvPr>
          <p:cNvSpPr>
            <a:spLocks noGrp="1" noChangeArrowheads="1"/>
          </p:cNvSpPr>
          <p:nvPr>
            <p:ph type="body" idx="1"/>
          </p:nvPr>
        </p:nvSpPr>
        <p:spPr>
          <a:xfrm>
            <a:off x="755073" y="1600200"/>
            <a:ext cx="10515600" cy="4495800"/>
          </a:xfrm>
        </p:spPr>
        <p:txBody>
          <a:bodyPr/>
          <a:lstStyle/>
          <a:p>
            <a:pPr marL="0" indent="0" eaLnBrk="1" hangingPunct="1">
              <a:lnSpc>
                <a:spcPct val="90000"/>
              </a:lnSpc>
              <a:buNone/>
              <a:defRPr/>
            </a:pPr>
            <a:r>
              <a:rPr lang="en-US" b="1" dirty="0" err="1">
                <a:latin typeface="Cambria" panose="02040503050406030204" pitchFamily="18" charset="0"/>
                <a:ea typeface="Cambria" panose="02040503050406030204" pitchFamily="18" charset="0"/>
              </a:rPr>
              <a:t>Perencanaan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kantor</a:t>
            </a:r>
            <a:endParaRPr lang="en-US" b="1" dirty="0">
              <a:latin typeface="Cambria" panose="02040503050406030204" pitchFamily="18" charset="0"/>
              <a:ea typeface="Cambria" panose="02040503050406030204" pitchFamily="18" charset="0"/>
            </a:endParaRPr>
          </a:p>
          <a:p>
            <a:pPr marL="0" indent="0" eaLnBrk="1" hangingPunct="1">
              <a:lnSpc>
                <a:spcPct val="90000"/>
              </a:lnSpc>
              <a:buNone/>
              <a:defRPr/>
            </a:pPr>
            <a:r>
              <a:rPr lang="en-US" dirty="0" err="1">
                <a:latin typeface="Cambria" panose="02040503050406030204" pitchFamily="18" charset="0"/>
                <a:ea typeface="Cambria" panose="02040503050406030204" pitchFamily="18" charset="0"/>
              </a:rPr>
              <a:t>Meliputi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segala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aktivitas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peramalan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mengenai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ihwal</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harus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dilakanakan</a:t>
            </a:r>
            <a:r>
              <a:rPr lang="en-US" dirty="0">
                <a:latin typeface="Cambria" panose="02040503050406030204" pitchFamily="18" charset="0"/>
                <a:ea typeface="Cambria" panose="02040503050406030204" pitchFamily="18" charset="0"/>
              </a:rPr>
              <a:t> dana </a:t>
            </a:r>
            <a:r>
              <a:rPr lang="en-US" dirty="0" err="1">
                <a:latin typeface="Cambria" panose="02040503050406030204" pitchFamily="18" charset="0"/>
                <a:ea typeface="Cambria" panose="02040503050406030204" pitchFamily="18" charset="0"/>
              </a:rPr>
              <a:t>cara-cara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pelaksanaannya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dalam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bidang</a:t>
            </a:r>
            <a:r>
              <a:rPr lang="en-US" dirty="0">
                <a:latin typeface="Cambria" panose="02040503050406030204" pitchFamily="18" charset="0"/>
                <a:ea typeface="Cambria" panose="02040503050406030204" pitchFamily="18" charset="0"/>
              </a:rPr>
              <a:t> tata </a:t>
            </a:r>
            <a:r>
              <a:rPr lang="en-US" dirty="0" err="1">
                <a:latin typeface="Cambria" panose="02040503050406030204" pitchFamily="18" charset="0"/>
                <a:ea typeface="Cambria" panose="02040503050406030204" pitchFamily="18" charset="0"/>
              </a:rPr>
              <a:t>usaha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Maksud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perencanaan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adalah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mencapai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efesien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tertinggi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dalam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pelaksanaan</a:t>
            </a:r>
            <a:r>
              <a:rPr lang="en-US" dirty="0">
                <a:latin typeface="Cambria" panose="02040503050406030204" pitchFamily="18" charset="0"/>
                <a:ea typeface="Cambria" panose="02040503050406030204" pitchFamily="18" charset="0"/>
              </a:rPr>
              <a:t> tata </a:t>
            </a:r>
            <a:r>
              <a:rPr lang="en-US" dirty="0" err="1">
                <a:latin typeface="Cambria" panose="02040503050406030204" pitchFamily="18" charset="0"/>
                <a:ea typeface="Cambria" panose="02040503050406030204" pitchFamily="18" charset="0"/>
              </a:rPr>
              <a:t>usaha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tersebut</a:t>
            </a:r>
            <a:r>
              <a:rPr lang="en-US" dirty="0">
                <a:latin typeface="Cambria" panose="02040503050406030204" pitchFamily="18" charset="0"/>
                <a:ea typeface="Cambria" panose="02040503050406030204" pitchFamily="18" charset="0"/>
              </a:rPr>
              <a:t>. </a:t>
            </a:r>
          </a:p>
          <a:p>
            <a:pPr marL="0" indent="0" eaLnBrk="1" hangingPunct="1">
              <a:lnSpc>
                <a:spcPct val="90000"/>
              </a:lnSpc>
              <a:buNone/>
              <a:defRPr/>
            </a:pPr>
            <a:endParaRPr lang="en-US" dirty="0">
              <a:latin typeface="Cambria" panose="02040503050406030204" pitchFamily="18" charset="0"/>
              <a:ea typeface="Cambria" panose="02040503050406030204" pitchFamily="18" charset="0"/>
            </a:endParaRPr>
          </a:p>
          <a:p>
            <a:pPr marL="0" indent="0" eaLnBrk="1" hangingPunct="1">
              <a:lnSpc>
                <a:spcPct val="90000"/>
              </a:lnSpc>
              <a:buNone/>
              <a:defRPr/>
            </a:pPr>
            <a:r>
              <a:rPr lang="en-US" dirty="0" err="1">
                <a:latin typeface="Cambria" panose="02040503050406030204" pitchFamily="18" charset="0"/>
                <a:ea typeface="Cambria" panose="02040503050406030204" pitchFamily="18" charset="0"/>
              </a:rPr>
              <a:t>Perencanaan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meliputi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perencanaan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prosedur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perbekelalan</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atata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ruang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endParaRPr lang="en-US"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8FFFD7D7-D8E6-ACF1-9A58-2B4A8B61A132}"/>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0136B869-AA99-2166-9F47-77D2A285EBF1}"/>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FED87D8E-5B96-E3BD-FF09-C1A6853C616A}"/>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215817CE-FDDF-4AD1-AF7F-AF047240EE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1000" fill="hold"/>
                                        <p:tgtEl>
                                          <p:spTgt spid="65538"/>
                                        </p:tgtEl>
                                        <p:attrNameLst>
                                          <p:attrName>ppt_x</p:attrName>
                                        </p:attrNameLst>
                                      </p:cBhvr>
                                      <p:tavLst>
                                        <p:tav tm="0">
                                          <p:val>
                                            <p:strVal val="#ppt_x-.2"/>
                                          </p:val>
                                        </p:tav>
                                        <p:tav tm="100000">
                                          <p:val>
                                            <p:strVal val="#ppt_x"/>
                                          </p:val>
                                        </p:tav>
                                      </p:tavLst>
                                    </p:anim>
                                    <p:anim calcmode="lin" valueType="num">
                                      <p:cBhvr>
                                        <p:cTn id="8" dur="1000" fill="hold"/>
                                        <p:tgtEl>
                                          <p:spTgt spid="655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nodeType="clickEffect">
                                  <p:stCondLst>
                                    <p:cond delay="0"/>
                                  </p:stCondLst>
                                  <p:childTnLst>
                                    <p:set>
                                      <p:cBhvr>
                                        <p:cTn id="13" dur="1" fill="hold">
                                          <p:stCondLst>
                                            <p:cond delay="0"/>
                                          </p:stCondLst>
                                        </p:cTn>
                                        <p:tgtEl>
                                          <p:spTgt spid="65539">
                                            <p:txEl>
                                              <p:pRg st="0" end="0"/>
                                            </p:txEl>
                                          </p:spTgt>
                                        </p:tgtEl>
                                        <p:attrNameLst>
                                          <p:attrName>style.visibility</p:attrName>
                                        </p:attrNameLst>
                                      </p:cBhvr>
                                      <p:to>
                                        <p:strVal val="visible"/>
                                      </p:to>
                                    </p:set>
                                    <p:animEffect transition="in" filter="fade">
                                      <p:cBhvr>
                                        <p:cTn id="14" dur="500"/>
                                        <p:tgtEl>
                                          <p:spTgt spid="65539">
                                            <p:txEl>
                                              <p:pRg st="0" end="0"/>
                                            </p:txEl>
                                          </p:spTgt>
                                        </p:tgtEl>
                                      </p:cBhvr>
                                    </p:animEffect>
                                    <p:anim calcmode="lin" valueType="num">
                                      <p:cBhvr>
                                        <p:cTn id="15"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55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nodeType="clickEffect">
                                  <p:stCondLst>
                                    <p:cond delay="0"/>
                                  </p:stCondLst>
                                  <p:childTnLst>
                                    <p:set>
                                      <p:cBhvr>
                                        <p:cTn id="20" dur="1" fill="hold">
                                          <p:stCondLst>
                                            <p:cond delay="0"/>
                                          </p:stCondLst>
                                        </p:cTn>
                                        <p:tgtEl>
                                          <p:spTgt spid="65539">
                                            <p:txEl>
                                              <p:pRg st="1" end="1"/>
                                            </p:txEl>
                                          </p:spTgt>
                                        </p:tgtEl>
                                        <p:attrNameLst>
                                          <p:attrName>style.visibility</p:attrName>
                                        </p:attrNameLst>
                                      </p:cBhvr>
                                      <p:to>
                                        <p:strVal val="visible"/>
                                      </p:to>
                                    </p:set>
                                    <p:animEffect transition="in" filter="fade">
                                      <p:cBhvr>
                                        <p:cTn id="21" dur="500"/>
                                        <p:tgtEl>
                                          <p:spTgt spid="65539">
                                            <p:txEl>
                                              <p:pRg st="1" end="1"/>
                                            </p:txEl>
                                          </p:spTgt>
                                        </p:tgtEl>
                                      </p:cBhvr>
                                    </p:animEffect>
                                    <p:anim calcmode="lin" valueType="num">
                                      <p:cBhvr>
                                        <p:cTn id="22"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55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nodeType="clickEffect">
                                  <p:stCondLst>
                                    <p:cond delay="0"/>
                                  </p:stCondLst>
                                  <p:childTnLst>
                                    <p:set>
                                      <p:cBhvr>
                                        <p:cTn id="27" dur="1" fill="hold">
                                          <p:stCondLst>
                                            <p:cond delay="0"/>
                                          </p:stCondLst>
                                        </p:cTn>
                                        <p:tgtEl>
                                          <p:spTgt spid="65539">
                                            <p:txEl>
                                              <p:pRg st="3" end="3"/>
                                            </p:txEl>
                                          </p:spTgt>
                                        </p:tgtEl>
                                        <p:attrNameLst>
                                          <p:attrName>style.visibility</p:attrName>
                                        </p:attrNameLst>
                                      </p:cBhvr>
                                      <p:to>
                                        <p:strVal val="visible"/>
                                      </p:to>
                                    </p:set>
                                    <p:animEffect transition="in" filter="fade">
                                      <p:cBhvr>
                                        <p:cTn id="28" dur="500"/>
                                        <p:tgtEl>
                                          <p:spTgt spid="65539">
                                            <p:txEl>
                                              <p:pRg st="3" end="3"/>
                                            </p:txEl>
                                          </p:spTgt>
                                        </p:tgtEl>
                                      </p:cBhvr>
                                    </p:animEffect>
                                    <p:anim calcmode="lin" valueType="num">
                                      <p:cBhvr>
                                        <p:cTn id="29"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553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3AC48A9-8814-0DE7-9A3B-B93671E0CA9F}"/>
              </a:ext>
            </a:extLst>
          </p:cNvPr>
          <p:cNvSpPr>
            <a:spLocks noGrp="1" noChangeArrowheads="1"/>
          </p:cNvSpPr>
          <p:nvPr>
            <p:ph type="title"/>
          </p:nvPr>
        </p:nvSpPr>
        <p:spPr/>
        <p:txBody>
          <a:bodyPr/>
          <a:lstStyle/>
          <a:p>
            <a:pPr eaLnBrk="1" hangingPunct="1">
              <a:defRPr/>
            </a:pPr>
            <a:r>
              <a:rPr lang="en-US" b="1" dirty="0" err="1">
                <a:solidFill>
                  <a:schemeClr val="tx1"/>
                </a:solidFill>
                <a:latin typeface="Cambria" panose="02040503050406030204" pitchFamily="18" charset="0"/>
                <a:ea typeface="Cambria" panose="02040503050406030204" pitchFamily="18" charset="0"/>
              </a:rPr>
              <a:t>Pengorganisasian</a:t>
            </a:r>
            <a:r>
              <a:rPr lang="en-US" b="1" dirty="0">
                <a:solidFill>
                  <a:schemeClr val="tx1"/>
                </a:solidFill>
                <a:latin typeface="Cambria" panose="02040503050406030204" pitchFamily="18" charset="0"/>
                <a:ea typeface="Cambria" panose="02040503050406030204" pitchFamily="18" charset="0"/>
              </a:rPr>
              <a:t> </a:t>
            </a:r>
            <a:r>
              <a:rPr lang="en-US" b="1" dirty="0" err="1">
                <a:solidFill>
                  <a:schemeClr val="tx1"/>
                </a:solidFill>
                <a:latin typeface="Cambria" panose="02040503050406030204" pitchFamily="18" charset="0"/>
                <a:ea typeface="Cambria" panose="02040503050406030204" pitchFamily="18" charset="0"/>
              </a:rPr>
              <a:t>kantor</a:t>
            </a:r>
            <a:endParaRPr lang="en-US" b="1" dirty="0">
              <a:solidFill>
                <a:schemeClr val="tx1"/>
              </a:solidFill>
              <a:latin typeface="Cambria" panose="02040503050406030204" pitchFamily="18" charset="0"/>
              <a:ea typeface="Cambria" panose="02040503050406030204" pitchFamily="18" charset="0"/>
            </a:endParaRPr>
          </a:p>
        </p:txBody>
      </p:sp>
      <p:sp>
        <p:nvSpPr>
          <p:cNvPr id="66563" name="Rectangle 3">
            <a:extLst>
              <a:ext uri="{FF2B5EF4-FFF2-40B4-BE49-F238E27FC236}">
                <a16:creationId xmlns:a16="http://schemas.microsoft.com/office/drawing/2014/main" id="{7A76675C-988D-B2C1-9E5F-CBCB9B192B0F}"/>
              </a:ext>
            </a:extLst>
          </p:cNvPr>
          <p:cNvSpPr>
            <a:spLocks noGrp="1" noChangeArrowheads="1"/>
          </p:cNvSpPr>
          <p:nvPr>
            <p:ph type="body" idx="1"/>
          </p:nvPr>
        </p:nvSpPr>
        <p:spPr/>
        <p:txBody>
          <a:bodyPr>
            <a:normAutofit fontScale="92500" lnSpcReduction="20000"/>
          </a:bodyPr>
          <a:lstStyle/>
          <a:p>
            <a:pPr eaLnBrk="1" hangingPunct="1">
              <a:lnSpc>
                <a:spcPct val="90000"/>
              </a:lnSpc>
              <a:defRPr/>
            </a:pPr>
            <a:r>
              <a:rPr lang="en-US" dirty="0" err="1"/>
              <a:t>Suatu</a:t>
            </a:r>
            <a:r>
              <a:rPr lang="en-US" dirty="0"/>
              <a:t> proses </a:t>
            </a:r>
            <a:r>
              <a:rPr lang="en-US" dirty="0" err="1"/>
              <a:t>penyusunan</a:t>
            </a:r>
            <a:r>
              <a:rPr lang="en-US" dirty="0"/>
              <a:t> </a:t>
            </a:r>
            <a:r>
              <a:rPr lang="en-US" dirty="0" err="1"/>
              <a:t>kerja</a:t>
            </a:r>
            <a:r>
              <a:rPr lang="en-US" dirty="0"/>
              <a:t> </a:t>
            </a:r>
            <a:r>
              <a:rPr lang="en-US" dirty="0" err="1"/>
              <a:t>sama</a:t>
            </a:r>
            <a:r>
              <a:rPr lang="en-US" dirty="0"/>
              <a:t> </a:t>
            </a:r>
            <a:r>
              <a:rPr lang="en-US" dirty="0" err="1"/>
              <a:t>antara</a:t>
            </a:r>
            <a:r>
              <a:rPr lang="en-US" dirty="0"/>
              <a:t> </a:t>
            </a:r>
            <a:r>
              <a:rPr lang="en-US" dirty="0" err="1"/>
              <a:t>elemen-elemen</a:t>
            </a:r>
            <a:r>
              <a:rPr lang="en-US" dirty="0"/>
              <a:t> </a:t>
            </a:r>
            <a:r>
              <a:rPr lang="en-US" dirty="0" err="1"/>
              <a:t>kantor</a:t>
            </a:r>
            <a:r>
              <a:rPr lang="en-US" dirty="0"/>
              <a:t> </a:t>
            </a:r>
            <a:r>
              <a:rPr lang="en-US" dirty="0" err="1"/>
              <a:t>untuk</a:t>
            </a:r>
            <a:r>
              <a:rPr lang="en-US" dirty="0"/>
              <a:t> </a:t>
            </a:r>
            <a:r>
              <a:rPr lang="en-US" dirty="0" err="1"/>
              <a:t>mencapai</a:t>
            </a:r>
            <a:r>
              <a:rPr lang="en-US" dirty="0"/>
              <a:t> </a:t>
            </a:r>
            <a:r>
              <a:rPr lang="en-US" dirty="0" err="1"/>
              <a:t>tujuan</a:t>
            </a:r>
            <a:r>
              <a:rPr lang="en-US" dirty="0"/>
              <a:t> </a:t>
            </a:r>
            <a:r>
              <a:rPr lang="en-US" dirty="0" err="1"/>
              <a:t>tertentu</a:t>
            </a:r>
            <a:r>
              <a:rPr lang="en-US" dirty="0"/>
              <a:t>.</a:t>
            </a:r>
          </a:p>
          <a:p>
            <a:pPr eaLnBrk="1" hangingPunct="1">
              <a:lnSpc>
                <a:spcPct val="90000"/>
              </a:lnSpc>
              <a:defRPr/>
            </a:pPr>
            <a:r>
              <a:rPr lang="en-US" dirty="0" err="1"/>
              <a:t>Adalah</a:t>
            </a:r>
            <a:r>
              <a:rPr lang="en-US" dirty="0"/>
              <a:t> </a:t>
            </a:r>
            <a:r>
              <a:rPr lang="en-US" dirty="0" err="1"/>
              <a:t>suatu</a:t>
            </a:r>
            <a:r>
              <a:rPr lang="en-US" dirty="0"/>
              <a:t> </a:t>
            </a:r>
            <a:r>
              <a:rPr lang="en-US" dirty="0" err="1"/>
              <a:t>sistim</a:t>
            </a:r>
            <a:r>
              <a:rPr lang="en-US" dirty="0"/>
              <a:t> </a:t>
            </a:r>
            <a:r>
              <a:rPr lang="en-US" dirty="0" err="1"/>
              <a:t>kerja</a:t>
            </a:r>
            <a:r>
              <a:rPr lang="en-US" dirty="0"/>
              <a:t> </a:t>
            </a:r>
            <a:r>
              <a:rPr lang="en-US" dirty="0" err="1"/>
              <a:t>sama</a:t>
            </a:r>
            <a:r>
              <a:rPr lang="en-US" dirty="0"/>
              <a:t> yang </a:t>
            </a:r>
            <a:r>
              <a:rPr lang="en-US" dirty="0" err="1"/>
              <a:t>meliputi</a:t>
            </a:r>
            <a:r>
              <a:rPr lang="en-US" dirty="0"/>
              <a:t> </a:t>
            </a:r>
            <a:r>
              <a:rPr lang="en-US" dirty="0" err="1"/>
              <a:t>pola</a:t>
            </a:r>
            <a:r>
              <a:rPr lang="en-US" dirty="0"/>
              <a:t> </a:t>
            </a:r>
            <a:r>
              <a:rPr lang="en-US" dirty="0" err="1"/>
              <a:t>pembagian</a:t>
            </a:r>
            <a:r>
              <a:rPr lang="en-US" dirty="0"/>
              <a:t> </a:t>
            </a:r>
            <a:r>
              <a:rPr lang="en-US" dirty="0" err="1"/>
              <a:t>kerja</a:t>
            </a:r>
            <a:r>
              <a:rPr lang="en-US" dirty="0"/>
              <a:t>, </a:t>
            </a:r>
            <a:r>
              <a:rPr lang="en-US" dirty="0" err="1"/>
              <a:t>susunan</a:t>
            </a:r>
            <a:r>
              <a:rPr lang="en-US" dirty="0"/>
              <a:t> </a:t>
            </a:r>
            <a:r>
              <a:rPr lang="en-US" dirty="0" err="1"/>
              <a:t>hubungan</a:t>
            </a:r>
            <a:r>
              <a:rPr lang="en-US" dirty="0"/>
              <a:t> </a:t>
            </a:r>
            <a:r>
              <a:rPr lang="en-US" dirty="0" err="1"/>
              <a:t>kerja</a:t>
            </a:r>
            <a:r>
              <a:rPr lang="en-US" dirty="0"/>
              <a:t>, </a:t>
            </a:r>
            <a:r>
              <a:rPr lang="en-US" dirty="0" err="1"/>
              <a:t>lelu</a:t>
            </a:r>
            <a:r>
              <a:rPr lang="en-US" dirty="0"/>
              <a:t> </a:t>
            </a:r>
            <a:r>
              <a:rPr lang="en-US" dirty="0" err="1"/>
              <a:t>lintas</a:t>
            </a:r>
            <a:r>
              <a:rPr lang="en-US" dirty="0"/>
              <a:t> </a:t>
            </a:r>
            <a:r>
              <a:rPr lang="en-US" dirty="0" err="1"/>
              <a:t>wewenang</a:t>
            </a:r>
            <a:r>
              <a:rPr lang="en-US" dirty="0"/>
              <a:t> dan </a:t>
            </a:r>
            <a:r>
              <a:rPr lang="en-US" dirty="0" err="1"/>
              <a:t>tanggung</a:t>
            </a:r>
            <a:r>
              <a:rPr lang="en-US" dirty="0"/>
              <a:t> </a:t>
            </a:r>
            <a:r>
              <a:rPr lang="en-US" dirty="0" err="1"/>
              <a:t>jawab</a:t>
            </a:r>
            <a:r>
              <a:rPr lang="en-US" dirty="0"/>
              <a:t> </a:t>
            </a:r>
            <a:r>
              <a:rPr lang="en-US" dirty="0" err="1"/>
              <a:t>antara</a:t>
            </a:r>
            <a:r>
              <a:rPr lang="en-US" dirty="0"/>
              <a:t> para </a:t>
            </a:r>
            <a:r>
              <a:rPr lang="en-US" dirty="0" err="1"/>
              <a:t>petugas</a:t>
            </a:r>
            <a:r>
              <a:rPr lang="en-US" dirty="0"/>
              <a:t> dan </a:t>
            </a:r>
            <a:r>
              <a:rPr lang="en-US" dirty="0" err="1"/>
              <a:t>struktur</a:t>
            </a:r>
            <a:r>
              <a:rPr lang="en-US" dirty="0"/>
              <a:t> </a:t>
            </a:r>
            <a:r>
              <a:rPr lang="en-US" dirty="0" err="1"/>
              <a:t>hubungan</a:t>
            </a:r>
            <a:r>
              <a:rPr lang="en-US" dirty="0"/>
              <a:t> </a:t>
            </a:r>
            <a:r>
              <a:rPr lang="en-US" dirty="0" err="1"/>
              <a:t>tersebut</a:t>
            </a:r>
            <a:r>
              <a:rPr lang="en-US" dirty="0"/>
              <a:t>.</a:t>
            </a:r>
          </a:p>
          <a:p>
            <a:pPr eaLnBrk="1" hangingPunct="1">
              <a:lnSpc>
                <a:spcPct val="90000"/>
              </a:lnSpc>
              <a:defRPr/>
            </a:pPr>
            <a:r>
              <a:rPr lang="en-US" dirty="0" err="1"/>
              <a:t>Merupakan</a:t>
            </a:r>
            <a:r>
              <a:rPr lang="en-US" dirty="0"/>
              <a:t> </a:t>
            </a:r>
            <a:r>
              <a:rPr lang="en-US" dirty="0" err="1"/>
              <a:t>suatu</a:t>
            </a:r>
            <a:r>
              <a:rPr lang="en-US" dirty="0"/>
              <a:t> </a:t>
            </a:r>
            <a:r>
              <a:rPr lang="en-US" dirty="0" err="1"/>
              <a:t>kegiatan</a:t>
            </a:r>
            <a:r>
              <a:rPr lang="en-US" dirty="0"/>
              <a:t> </a:t>
            </a:r>
            <a:r>
              <a:rPr lang="en-US" dirty="0" err="1"/>
              <a:t>untuk</a:t>
            </a:r>
            <a:r>
              <a:rPr lang="en-US" dirty="0"/>
              <a:t> </a:t>
            </a:r>
            <a:r>
              <a:rPr lang="en-US" dirty="0" err="1"/>
              <a:t>menjamin</a:t>
            </a:r>
            <a:r>
              <a:rPr lang="en-US" dirty="0"/>
              <a:t>   </a:t>
            </a:r>
            <a:r>
              <a:rPr lang="en-US" dirty="0" err="1"/>
              <a:t>kerja</a:t>
            </a:r>
            <a:r>
              <a:rPr lang="en-US" dirty="0"/>
              <a:t> </a:t>
            </a:r>
            <a:r>
              <a:rPr lang="en-US" dirty="0" err="1"/>
              <a:t>sama</a:t>
            </a:r>
            <a:r>
              <a:rPr lang="en-US" dirty="0"/>
              <a:t> dan </a:t>
            </a:r>
            <a:r>
              <a:rPr lang="en-US" dirty="0" err="1"/>
              <a:t>partisipasi</a:t>
            </a:r>
            <a:r>
              <a:rPr lang="en-US" dirty="0"/>
              <a:t> </a:t>
            </a:r>
            <a:r>
              <a:rPr lang="en-US" dirty="0" err="1"/>
              <a:t>sejumlah</a:t>
            </a:r>
            <a:r>
              <a:rPr lang="en-US" dirty="0"/>
              <a:t> </a:t>
            </a:r>
            <a:r>
              <a:rPr lang="en-US" dirty="0" err="1"/>
              <a:t>kegiatan</a:t>
            </a:r>
            <a:r>
              <a:rPr lang="en-US" dirty="0"/>
              <a:t> </a:t>
            </a:r>
            <a:r>
              <a:rPr lang="en-US" dirty="0" err="1"/>
              <a:t>kantor</a:t>
            </a:r>
            <a:r>
              <a:rPr lang="en-US" dirty="0"/>
              <a:t>.</a:t>
            </a:r>
          </a:p>
          <a:p>
            <a:pPr>
              <a:buNone/>
              <a:defRPr/>
            </a:pPr>
            <a:endParaRPr lang="en-US" b="1" dirty="0">
              <a:solidFill>
                <a:schemeClr val="accent2"/>
              </a:solidFill>
            </a:endParaRPr>
          </a:p>
          <a:p>
            <a:pPr>
              <a:buNone/>
              <a:defRPr/>
            </a:pPr>
            <a:r>
              <a:rPr lang="en-US" b="1" dirty="0">
                <a:solidFill>
                  <a:schemeClr val="accent2"/>
                </a:solidFill>
              </a:rPr>
              <a:t>   </a:t>
            </a:r>
            <a:r>
              <a:rPr lang="en-US" b="1" dirty="0" err="1"/>
              <a:t>Pengawasan</a:t>
            </a:r>
            <a:r>
              <a:rPr lang="en-US" b="1" dirty="0"/>
              <a:t> </a:t>
            </a:r>
            <a:r>
              <a:rPr lang="en-US" b="1" dirty="0" err="1"/>
              <a:t>kantor</a:t>
            </a:r>
            <a:r>
              <a:rPr lang="en-US" b="1" dirty="0"/>
              <a:t> (</a:t>
            </a:r>
            <a:r>
              <a:rPr lang="en-US" b="1" dirty="0" err="1"/>
              <a:t>Pengendalian</a:t>
            </a:r>
            <a:r>
              <a:rPr lang="en-US" b="1" dirty="0"/>
              <a:t> )</a:t>
            </a:r>
          </a:p>
          <a:p>
            <a:pPr>
              <a:buNone/>
              <a:defRPr/>
            </a:pPr>
            <a:r>
              <a:rPr lang="en-US" dirty="0"/>
              <a:t>   </a:t>
            </a:r>
            <a:r>
              <a:rPr lang="en-US" dirty="0" err="1"/>
              <a:t>Merupakan</a:t>
            </a:r>
            <a:r>
              <a:rPr lang="en-US" dirty="0"/>
              <a:t> salah </a:t>
            </a:r>
            <a:r>
              <a:rPr lang="en-US" dirty="0" err="1"/>
              <a:t>satu</a:t>
            </a:r>
            <a:r>
              <a:rPr lang="en-US" dirty="0"/>
              <a:t> </a:t>
            </a:r>
            <a:r>
              <a:rPr lang="en-US" dirty="0" err="1"/>
              <a:t>fungsi</a:t>
            </a:r>
            <a:r>
              <a:rPr lang="en-US" dirty="0"/>
              <a:t> </a:t>
            </a:r>
            <a:r>
              <a:rPr lang="en-US" dirty="0" err="1"/>
              <a:t>dari</a:t>
            </a:r>
            <a:r>
              <a:rPr lang="en-US" dirty="0"/>
              <a:t> </a:t>
            </a:r>
            <a:r>
              <a:rPr lang="en-US" dirty="0" err="1"/>
              <a:t>rangkaian</a:t>
            </a:r>
            <a:r>
              <a:rPr lang="en-US" dirty="0"/>
              <a:t> proses </a:t>
            </a:r>
            <a:r>
              <a:rPr lang="en-US" dirty="0" err="1"/>
              <a:t>manaj.kantor</a:t>
            </a:r>
            <a:r>
              <a:rPr lang="en-US" dirty="0"/>
              <a:t> yang </a:t>
            </a:r>
            <a:r>
              <a:rPr lang="en-US" dirty="0" err="1"/>
              <a:t>meliputi</a:t>
            </a:r>
            <a:r>
              <a:rPr lang="en-US" dirty="0"/>
              <a:t> </a:t>
            </a:r>
            <a:r>
              <a:rPr lang="en-US" dirty="0" err="1"/>
              <a:t>seluruh</a:t>
            </a:r>
            <a:r>
              <a:rPr lang="en-US" dirty="0"/>
              <a:t> </a:t>
            </a:r>
            <a:r>
              <a:rPr lang="en-US" dirty="0" err="1"/>
              <a:t>kegiatan</a:t>
            </a:r>
            <a:r>
              <a:rPr lang="en-US" dirty="0"/>
              <a:t> </a:t>
            </a:r>
            <a:r>
              <a:rPr lang="en-US" dirty="0" err="1"/>
              <a:t>pimpinan</a:t>
            </a:r>
            <a:r>
              <a:rPr lang="en-US" dirty="0"/>
              <a:t> </a:t>
            </a:r>
            <a:r>
              <a:rPr lang="en-US" dirty="0" err="1"/>
              <a:t>organisasi</a:t>
            </a:r>
            <a:r>
              <a:rPr lang="en-US" dirty="0"/>
              <a:t> </a:t>
            </a:r>
            <a:r>
              <a:rPr lang="en-US" dirty="0" err="1"/>
              <a:t>kantor</a:t>
            </a:r>
            <a:r>
              <a:rPr lang="en-US" dirty="0"/>
              <a:t> yang </a:t>
            </a:r>
            <a:r>
              <a:rPr lang="en-US" dirty="0" err="1"/>
              <a:t>meneliti</a:t>
            </a:r>
            <a:r>
              <a:rPr lang="en-US" dirty="0"/>
              <a:t>, </a:t>
            </a:r>
            <a:r>
              <a:rPr lang="en-US" dirty="0" err="1"/>
              <a:t>menyesuaikan</a:t>
            </a:r>
            <a:r>
              <a:rPr lang="en-US" dirty="0"/>
              <a:t> dan </a:t>
            </a:r>
            <a:r>
              <a:rPr lang="en-US" dirty="0" err="1"/>
              <a:t>mengoreksi</a:t>
            </a:r>
            <a:r>
              <a:rPr lang="en-US" dirty="0"/>
              <a:t> </a:t>
            </a:r>
            <a:r>
              <a:rPr lang="en-US" dirty="0" err="1"/>
              <a:t>kegiatan</a:t>
            </a:r>
            <a:r>
              <a:rPr lang="en-US" dirty="0"/>
              <a:t> </a:t>
            </a:r>
            <a:r>
              <a:rPr lang="en-US" dirty="0" err="1"/>
              <a:t>ketatausahaan</a:t>
            </a:r>
            <a:r>
              <a:rPr lang="en-US" dirty="0"/>
              <a:t> agar </a:t>
            </a:r>
            <a:r>
              <a:rPr lang="en-US" dirty="0" err="1"/>
              <a:t>pelaksanaan</a:t>
            </a:r>
            <a:r>
              <a:rPr lang="en-US" dirty="0"/>
              <a:t> </a:t>
            </a:r>
            <a:r>
              <a:rPr lang="en-US" dirty="0" err="1"/>
              <a:t>tepat</a:t>
            </a:r>
            <a:r>
              <a:rPr lang="en-US" dirty="0"/>
              <a:t> </a:t>
            </a:r>
            <a:r>
              <a:rPr lang="en-US" dirty="0" err="1"/>
              <a:t>seperti</a:t>
            </a:r>
            <a:r>
              <a:rPr lang="en-US" dirty="0"/>
              <a:t> </a:t>
            </a:r>
            <a:r>
              <a:rPr lang="en-US" dirty="0" err="1"/>
              <a:t>rencana</a:t>
            </a:r>
            <a:r>
              <a:rPr lang="en-US" dirty="0"/>
              <a:t>.</a:t>
            </a:r>
          </a:p>
          <a:p>
            <a:pPr eaLnBrk="1" hangingPunct="1">
              <a:lnSpc>
                <a:spcPct val="90000"/>
              </a:lnSpc>
              <a:defRPr/>
            </a:pPr>
            <a:endParaRPr lang="en-US" dirty="0"/>
          </a:p>
        </p:txBody>
      </p:sp>
      <p:sp>
        <p:nvSpPr>
          <p:cNvPr id="2" name="Freeform 2">
            <a:extLst>
              <a:ext uri="{FF2B5EF4-FFF2-40B4-BE49-F238E27FC236}">
                <a16:creationId xmlns:a16="http://schemas.microsoft.com/office/drawing/2014/main" id="{B1676E3D-E398-5864-F8C5-22AD66D3BB19}"/>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953A6519-08EA-79DD-9B32-5171C641A770}"/>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43E173D4-D667-F3E3-D1DE-4C26BC0FF5C1}"/>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8C9BF1E1-374E-CD14-AB17-61CB1EFD5F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1000"/>
                                        <p:tgtEl>
                                          <p:spTgt spid="66562"/>
                                        </p:tgtEl>
                                      </p:cBhvr>
                                    </p:animEffect>
                                    <p:anim calcmode="lin" valueType="num">
                                      <p:cBhvr>
                                        <p:cTn id="8" dur="1000" fill="hold"/>
                                        <p:tgtEl>
                                          <p:spTgt spid="66562"/>
                                        </p:tgtEl>
                                        <p:attrNameLst>
                                          <p:attrName>ppt_x</p:attrName>
                                        </p:attrNameLst>
                                      </p:cBhvr>
                                      <p:tavLst>
                                        <p:tav tm="0">
                                          <p:val>
                                            <p:strVal val="#ppt_x"/>
                                          </p:val>
                                        </p:tav>
                                        <p:tav tm="100000">
                                          <p:val>
                                            <p:strVal val="#ppt_x"/>
                                          </p:val>
                                        </p:tav>
                                      </p:tavLst>
                                    </p:anim>
                                    <p:anim calcmode="lin" valueType="num">
                                      <p:cBhvr>
                                        <p:cTn id="9" dur="898" decel="100000" fill="hold"/>
                                        <p:tgtEl>
                                          <p:spTgt spid="6656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656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6563">
                                            <p:txEl>
                                              <p:pRg st="0" end="0"/>
                                            </p:txEl>
                                          </p:spTgt>
                                        </p:tgtEl>
                                        <p:attrNameLst>
                                          <p:attrName>style.visibility</p:attrName>
                                        </p:attrNameLst>
                                      </p:cBhvr>
                                      <p:to>
                                        <p:strVal val="visible"/>
                                      </p:to>
                                    </p:set>
                                    <p:animEffect transition="in" filter="fade">
                                      <p:cBhvr>
                                        <p:cTn id="15" dur="1000"/>
                                        <p:tgtEl>
                                          <p:spTgt spid="66563">
                                            <p:txEl>
                                              <p:pRg st="0" end="0"/>
                                            </p:txEl>
                                          </p:spTgt>
                                        </p:tgtEl>
                                      </p:cBhvr>
                                    </p:animEffect>
                                    <p:anim calcmode="lin" valueType="num">
                                      <p:cBhvr>
                                        <p:cTn id="16"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65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65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66563">
                                            <p:txEl>
                                              <p:pRg st="1" end="1"/>
                                            </p:txEl>
                                          </p:spTgt>
                                        </p:tgtEl>
                                        <p:attrNameLst>
                                          <p:attrName>style.visibility</p:attrName>
                                        </p:attrNameLst>
                                      </p:cBhvr>
                                      <p:to>
                                        <p:strVal val="visible"/>
                                      </p:to>
                                    </p:set>
                                    <p:animEffect transition="in" filter="fade">
                                      <p:cBhvr>
                                        <p:cTn id="23" dur="1000"/>
                                        <p:tgtEl>
                                          <p:spTgt spid="66563">
                                            <p:txEl>
                                              <p:pRg st="1" end="1"/>
                                            </p:txEl>
                                          </p:spTgt>
                                        </p:tgtEl>
                                      </p:cBhvr>
                                    </p:animEffect>
                                    <p:anim calcmode="lin" valueType="num">
                                      <p:cBhvr>
                                        <p:cTn id="24"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656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65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66563">
                                            <p:txEl>
                                              <p:pRg st="2" end="2"/>
                                            </p:txEl>
                                          </p:spTgt>
                                        </p:tgtEl>
                                        <p:attrNameLst>
                                          <p:attrName>style.visibility</p:attrName>
                                        </p:attrNameLst>
                                      </p:cBhvr>
                                      <p:to>
                                        <p:strVal val="visible"/>
                                      </p:to>
                                    </p:set>
                                    <p:animEffect transition="in" filter="fade">
                                      <p:cBhvr>
                                        <p:cTn id="31" dur="1000"/>
                                        <p:tgtEl>
                                          <p:spTgt spid="66563">
                                            <p:txEl>
                                              <p:pRg st="2" end="2"/>
                                            </p:txEl>
                                          </p:spTgt>
                                        </p:tgtEl>
                                      </p:cBhvr>
                                    </p:animEffect>
                                    <p:anim calcmode="lin" valueType="num">
                                      <p:cBhvr>
                                        <p:cTn id="32"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656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65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66563">
                                            <p:txEl>
                                              <p:pRg st="4" end="4"/>
                                            </p:txEl>
                                          </p:spTgt>
                                        </p:tgtEl>
                                        <p:attrNameLst>
                                          <p:attrName>style.visibility</p:attrName>
                                        </p:attrNameLst>
                                      </p:cBhvr>
                                      <p:to>
                                        <p:strVal val="visible"/>
                                      </p:to>
                                    </p:set>
                                    <p:animEffect transition="in" filter="fade">
                                      <p:cBhvr>
                                        <p:cTn id="39" dur="1000"/>
                                        <p:tgtEl>
                                          <p:spTgt spid="66563">
                                            <p:txEl>
                                              <p:pRg st="4" end="4"/>
                                            </p:txEl>
                                          </p:spTgt>
                                        </p:tgtEl>
                                      </p:cBhvr>
                                    </p:animEffect>
                                    <p:anim calcmode="lin" valueType="num">
                                      <p:cBhvr>
                                        <p:cTn id="40" dur="10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656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656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66563">
                                            <p:txEl>
                                              <p:pRg st="5" end="5"/>
                                            </p:txEl>
                                          </p:spTgt>
                                        </p:tgtEl>
                                        <p:attrNameLst>
                                          <p:attrName>style.visibility</p:attrName>
                                        </p:attrNameLst>
                                      </p:cBhvr>
                                      <p:to>
                                        <p:strVal val="visible"/>
                                      </p:to>
                                    </p:set>
                                    <p:animEffect transition="in" filter="fade">
                                      <p:cBhvr>
                                        <p:cTn id="47" dur="1000"/>
                                        <p:tgtEl>
                                          <p:spTgt spid="66563">
                                            <p:txEl>
                                              <p:pRg st="5" end="5"/>
                                            </p:txEl>
                                          </p:spTgt>
                                        </p:tgtEl>
                                      </p:cBhvr>
                                    </p:animEffect>
                                    <p:anim calcmode="lin" valueType="num">
                                      <p:cBhvr>
                                        <p:cTn id="48" dur="10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6656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6656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BDA5FA-D299-7356-0A62-4D9F30E20819}"/>
              </a:ext>
            </a:extLst>
          </p:cNvPr>
          <p:cNvSpPr>
            <a:spLocks noGrp="1" noChangeArrowheads="1"/>
          </p:cNvSpPr>
          <p:nvPr>
            <p:ph type="title"/>
          </p:nvPr>
        </p:nvSpPr>
        <p:spPr/>
        <p:txBody>
          <a:bodyPr/>
          <a:lstStyle/>
          <a:p>
            <a:pPr eaLnBrk="1" hangingPunct="1">
              <a:defRPr/>
            </a:pPr>
            <a:r>
              <a:rPr lang="en-US" sz="4000" b="1" dirty="0">
                <a:latin typeface="Cambria" panose="02040503050406030204" pitchFamily="18" charset="0"/>
                <a:ea typeface="Cambria" panose="02040503050406030204" pitchFamily="18" charset="0"/>
              </a:rPr>
              <a:t>PENGERTIAN MANAJEMEN PERKANTORAN</a:t>
            </a:r>
          </a:p>
        </p:txBody>
      </p:sp>
      <p:sp>
        <p:nvSpPr>
          <p:cNvPr id="10243" name="Rectangle 3">
            <a:extLst>
              <a:ext uri="{FF2B5EF4-FFF2-40B4-BE49-F238E27FC236}">
                <a16:creationId xmlns:a16="http://schemas.microsoft.com/office/drawing/2014/main" id="{5F8BC0F3-0098-8A58-738E-851301E828FE}"/>
              </a:ext>
            </a:extLst>
          </p:cNvPr>
          <p:cNvSpPr>
            <a:spLocks noGrp="1" noChangeArrowheads="1"/>
          </p:cNvSpPr>
          <p:nvPr>
            <p:ph type="body" idx="1"/>
          </p:nvPr>
        </p:nvSpPr>
        <p:spPr>
          <a:xfrm>
            <a:off x="988291" y="1752600"/>
            <a:ext cx="10067636" cy="5105400"/>
          </a:xfrm>
        </p:spPr>
        <p:txBody>
          <a:bodyPr>
            <a:normAutofit lnSpcReduction="10000"/>
          </a:bodyPr>
          <a:lstStyle/>
          <a:p>
            <a:pPr marL="457200" indent="-457200" eaLnBrk="1" hangingPunct="1">
              <a:lnSpc>
                <a:spcPct val="80000"/>
              </a:lnSpc>
              <a:buFont typeface="+mj-lt"/>
              <a:buAutoNum type="arabicPeriod"/>
              <a:defRPr/>
            </a:pPr>
            <a:r>
              <a:rPr lang="en-US" sz="2400" dirty="0">
                <a:latin typeface="Cambria" panose="02040503050406030204" pitchFamily="18" charset="0"/>
                <a:ea typeface="Cambria" panose="02040503050406030204" pitchFamily="18" charset="0"/>
              </a:rPr>
              <a:t>ADMINISTRASI ADALAH proses </a:t>
            </a:r>
            <a:r>
              <a:rPr lang="en-US" sz="2400" dirty="0" err="1">
                <a:latin typeface="Cambria" panose="02040503050406030204" pitchFamily="18" charset="0"/>
                <a:ea typeface="Cambria" panose="02040503050406030204" pitchFamily="18" charset="0"/>
              </a:rPr>
              <a:t>penyelengga-raan</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pengaturan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kegiatan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kerja-sama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sekelompok</a:t>
            </a:r>
            <a:r>
              <a:rPr lang="en-US" sz="2400" dirty="0">
                <a:latin typeface="Cambria" panose="02040503050406030204" pitchFamily="18" charset="0"/>
                <a:ea typeface="Cambria" panose="02040503050406030204" pitchFamily="18" charset="0"/>
              </a:rPr>
              <a:t> orang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mencapai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tujuan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secara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efektif</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efisien</a:t>
            </a:r>
            <a:r>
              <a:rPr lang="en-US" sz="2400" dirty="0">
                <a:latin typeface="Cambria" panose="02040503050406030204" pitchFamily="18" charset="0"/>
                <a:ea typeface="Cambria" panose="02040503050406030204" pitchFamily="18" charset="0"/>
              </a:rPr>
              <a:t>.</a:t>
            </a:r>
          </a:p>
          <a:p>
            <a:pPr marL="457200" indent="-457200" eaLnBrk="1" hangingPunct="1">
              <a:lnSpc>
                <a:spcPct val="80000"/>
              </a:lnSpc>
              <a:buFont typeface="+mj-lt"/>
              <a:buAutoNum type="arabicPeriod"/>
              <a:defRPr/>
            </a:pPr>
            <a:r>
              <a:rPr lang="en-US" sz="2400" dirty="0">
                <a:latin typeface="Cambria" panose="02040503050406030204" pitchFamily="18" charset="0"/>
                <a:ea typeface="Cambria" panose="02040503050406030204" pitchFamily="18" charset="0"/>
              </a:rPr>
              <a:t>MANAJEMEN ADALAH </a:t>
            </a:r>
            <a:r>
              <a:rPr lang="en-US" sz="2400" dirty="0" err="1">
                <a:latin typeface="Cambria" panose="02040503050406030204" pitchFamily="18" charset="0"/>
                <a:ea typeface="Cambria" panose="02040503050406030204" pitchFamily="18" charset="0"/>
              </a:rPr>
              <a:t>kemampuan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melaksanakan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kegiatan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melalui</a:t>
            </a:r>
            <a:r>
              <a:rPr lang="en-US" sz="2400" dirty="0">
                <a:latin typeface="Cambria" panose="02040503050406030204" pitchFamily="18" charset="0"/>
                <a:ea typeface="Cambria" panose="02040503050406030204" pitchFamily="18" charset="0"/>
              </a:rPr>
              <a:t> orang lain </a:t>
            </a:r>
            <a:r>
              <a:rPr lang="en-US" sz="2400" dirty="0" err="1">
                <a:latin typeface="Cambria" panose="02040503050406030204" pitchFamily="18" charset="0"/>
                <a:ea typeface="Cambria" panose="02040503050406030204" pitchFamily="18" charset="0"/>
              </a:rPr>
              <a:t>sehingga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tujuan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tercapai</a:t>
            </a:r>
            <a:r>
              <a:rPr lang="en-US" sz="2400" dirty="0">
                <a:latin typeface="Cambria" panose="02040503050406030204" pitchFamily="18" charset="0"/>
                <a:ea typeface="Cambria" panose="02040503050406030204" pitchFamily="18" charset="0"/>
              </a:rPr>
              <a:t>.</a:t>
            </a:r>
          </a:p>
          <a:p>
            <a:pPr marL="457200" indent="-457200" eaLnBrk="1" hangingPunct="1">
              <a:lnSpc>
                <a:spcPct val="80000"/>
              </a:lnSpc>
              <a:buFont typeface="+mj-lt"/>
              <a:buAutoNum type="arabicPeriod"/>
              <a:defRPr/>
            </a:pPr>
            <a:r>
              <a:rPr lang="en-US" sz="2400" dirty="0">
                <a:latin typeface="Cambria" panose="02040503050406030204" pitchFamily="18" charset="0"/>
                <a:ea typeface="Cambria" panose="02040503050406030204" pitchFamily="18" charset="0"/>
              </a:rPr>
              <a:t>ORGANISASI ADALAH </a:t>
            </a:r>
            <a:r>
              <a:rPr lang="en-US" sz="2400" dirty="0" err="1">
                <a:latin typeface="Cambria" panose="02040503050406030204" pitchFamily="18" charset="0"/>
                <a:ea typeface="Cambria" panose="02040503050406030204" pitchFamily="18" charset="0"/>
              </a:rPr>
              <a:t>suatu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wadah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melakukan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kegiatan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sama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sekelompok</a:t>
            </a:r>
            <a:r>
              <a:rPr lang="en-US" sz="2400" dirty="0">
                <a:latin typeface="Cambria" panose="02040503050406030204" pitchFamily="18" charset="0"/>
                <a:ea typeface="Cambria" panose="02040503050406030204" pitchFamily="18" charset="0"/>
              </a:rPr>
              <a:t> orang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mencapai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tujuan</a:t>
            </a:r>
            <a:r>
              <a:rPr lang="en-US" sz="2400" dirty="0">
                <a:latin typeface="Cambria" panose="02040503050406030204" pitchFamily="18" charset="0"/>
                <a:ea typeface="Cambria" panose="02040503050406030204" pitchFamily="18" charset="0"/>
              </a:rPr>
              <a:t>.</a:t>
            </a:r>
          </a:p>
          <a:p>
            <a:pPr marL="457200" indent="-457200" eaLnBrk="1" hangingPunct="1">
              <a:lnSpc>
                <a:spcPct val="80000"/>
              </a:lnSpc>
              <a:buFont typeface="+mj-lt"/>
              <a:buAutoNum type="arabicPeriod"/>
              <a:defRPr/>
            </a:pPr>
            <a:r>
              <a:rPr lang="en-US" sz="2400" dirty="0">
                <a:latin typeface="Cambria" panose="02040503050406030204" pitchFamily="18" charset="0"/>
                <a:ea typeface="Cambria" panose="02040503050406030204" pitchFamily="18" charset="0"/>
              </a:rPr>
              <a:t>BERFIKIR ADMINISTRATIF </a:t>
            </a:r>
            <a:r>
              <a:rPr lang="en-US" sz="2400" dirty="0" err="1">
                <a:latin typeface="Cambria" panose="02040503050406030204" pitchFamily="18" charset="0"/>
                <a:ea typeface="Cambria" panose="02040503050406030204" pitchFamily="18" charset="0"/>
              </a:rPr>
              <a:t>berfikir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bagaimana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mengatur</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menjalankan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penyelenggaraan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apa</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dikehendaki</a:t>
            </a:r>
            <a:r>
              <a:rPr lang="en-US" sz="2400" dirty="0">
                <a:latin typeface="Cambria" panose="02040503050406030204" pitchFamily="18" charset="0"/>
                <a:ea typeface="Cambria" panose="02040503050406030204" pitchFamily="18" charset="0"/>
              </a:rPr>
              <a:t> oleh </a:t>
            </a:r>
            <a:r>
              <a:rPr lang="en-US" sz="2400" dirty="0" err="1">
                <a:latin typeface="Cambria" panose="02040503050406030204" pitchFamily="18" charset="0"/>
                <a:ea typeface="Cambria" panose="02040503050406030204" pitchFamily="18" charset="0"/>
              </a:rPr>
              <a:t>organisasi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secara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keseluruhan</a:t>
            </a:r>
            <a:r>
              <a:rPr lang="en-US" sz="2400" dirty="0">
                <a:latin typeface="Cambria" panose="02040503050406030204" pitchFamily="18" charset="0"/>
                <a:ea typeface="Cambria" panose="02040503050406030204" pitchFamily="18" charset="0"/>
              </a:rPr>
              <a:t>.</a:t>
            </a:r>
          </a:p>
          <a:p>
            <a:pPr marL="457200" indent="-457200" algn="just" eaLnBrk="1" hangingPunct="1">
              <a:buFont typeface="+mj-lt"/>
              <a:buAutoNum type="arabicPeriod" startAt="5"/>
              <a:defRPr/>
            </a:pPr>
            <a:r>
              <a:rPr lang="en-US" sz="2400" dirty="0">
                <a:latin typeface="Cambria" panose="02040503050406030204" pitchFamily="18" charset="0"/>
                <a:ea typeface="Cambria" panose="02040503050406030204" pitchFamily="18" charset="0"/>
              </a:rPr>
              <a:t>BERFIKIR  MANAJEMEN </a:t>
            </a:r>
            <a:r>
              <a:rPr lang="en-US" sz="2400" dirty="0" err="1">
                <a:latin typeface="Cambria" panose="02040503050406030204" pitchFamily="18" charset="0"/>
                <a:ea typeface="Cambria" panose="02040503050406030204" pitchFamily="18" charset="0"/>
              </a:rPr>
              <a:t>berfikir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bagaimana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mengendalikan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mengarahkan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memanfaatkan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segala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faktor</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sumber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daya</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berdasarkan</a:t>
            </a:r>
            <a:r>
              <a:rPr lang="en-US" sz="2400" dirty="0">
                <a:latin typeface="Cambria" panose="02040503050406030204" pitchFamily="18" charset="0"/>
                <a:ea typeface="Cambria" panose="02040503050406030204" pitchFamily="18" charset="0"/>
              </a:rPr>
              <a:t> POAC </a:t>
            </a:r>
            <a:r>
              <a:rPr lang="en-US" sz="2400" dirty="0" err="1">
                <a:latin typeface="Cambria" panose="02040503050406030204" pitchFamily="18" charset="0"/>
                <a:ea typeface="Cambria" panose="02040503050406030204" pitchFamily="18" charset="0"/>
              </a:rPr>
              <a:t>unutk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menyelesaikan</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mencapai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tujuan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tertentu</a:t>
            </a:r>
            <a:r>
              <a:rPr lang="en-US" sz="2400" dirty="0">
                <a:latin typeface="Cambria" panose="02040503050406030204" pitchFamily="18" charset="0"/>
                <a:ea typeface="Cambria" panose="02040503050406030204" pitchFamily="18" charset="0"/>
              </a:rPr>
              <a:t>. </a:t>
            </a:r>
          </a:p>
          <a:p>
            <a:pPr marL="457200" indent="-457200" algn="just" eaLnBrk="1" hangingPunct="1">
              <a:buFont typeface="+mj-lt"/>
              <a:buAutoNum type="arabicPeriod" startAt="5"/>
              <a:defRPr/>
            </a:pPr>
            <a:r>
              <a:rPr lang="en-US" sz="2400" dirty="0">
                <a:latin typeface="Cambria" panose="02040503050406030204" pitchFamily="18" charset="0"/>
                <a:ea typeface="Cambria" panose="02040503050406030204" pitchFamily="18" charset="0"/>
              </a:rPr>
              <a:t>KANTOR: </a:t>
            </a:r>
            <a:r>
              <a:rPr lang="en-US" sz="2400" dirty="0" err="1">
                <a:latin typeface="Cambria" panose="02040503050406030204" pitchFamily="18" charset="0"/>
                <a:ea typeface="Cambria" panose="02040503050406030204" pitchFamily="18" charset="0"/>
              </a:rPr>
              <a:t>balai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gedung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tempat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ruang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mengatur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suatu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pekerjaan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seperti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perusahaan</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pendidikan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dll</a:t>
            </a:r>
            <a:r>
              <a:rPr lang="en-US" sz="2400" dirty="0">
                <a:latin typeface="Cambria" panose="02040503050406030204" pitchFamily="18" charset="0"/>
                <a:ea typeface="Cambria" panose="02040503050406030204" pitchFamily="18" charset="0"/>
              </a:rPr>
              <a:t>.</a:t>
            </a:r>
          </a:p>
          <a:p>
            <a:pPr marL="457200" indent="-457200" eaLnBrk="1" hangingPunct="1">
              <a:lnSpc>
                <a:spcPct val="80000"/>
              </a:lnSpc>
              <a:buFont typeface="+mj-lt"/>
              <a:buAutoNum type="arabicPeriod"/>
              <a:defRPr/>
            </a:pPr>
            <a:endParaRPr lang="en-US" sz="2400"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A09F7F36-2518-C58E-4D2D-7ADE382DF930}"/>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345515C7-6AFA-4988-D664-82B0A445B03F}"/>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220FEA83-2E6A-3AD8-2821-DEB3EBDA11CA}"/>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A0626EED-6510-A6B9-44D4-63030CCF4F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60FA78-E648-04F7-9D77-26678F024358}"/>
              </a:ext>
            </a:extLst>
          </p:cNvPr>
          <p:cNvSpPr>
            <a:spLocks noGrp="1" noChangeArrowheads="1"/>
          </p:cNvSpPr>
          <p:nvPr>
            <p:ph type="title"/>
          </p:nvPr>
        </p:nvSpPr>
        <p:spPr/>
        <p:txBody>
          <a:bodyPr>
            <a:normAutofit/>
          </a:bodyPr>
          <a:lstStyle/>
          <a:p>
            <a:pPr eaLnBrk="1" hangingPunct="1">
              <a:defRPr/>
            </a:pPr>
            <a:r>
              <a:rPr lang="en-US" b="1" dirty="0" err="1">
                <a:latin typeface="Cambria" panose="02040503050406030204" pitchFamily="18" charset="0"/>
                <a:ea typeface="Cambria" panose="02040503050406030204" pitchFamily="18" charset="0"/>
              </a:rPr>
              <a:t>Tujuan</a:t>
            </a:r>
            <a:r>
              <a:rPr lang="en-US" b="1" dirty="0">
                <a:latin typeface="Cambria" panose="02040503050406030204" pitchFamily="18" charset="0"/>
                <a:ea typeface="Cambria" panose="02040503050406030204" pitchFamily="18" charset="0"/>
              </a:rPr>
              <a:t> Kantor</a:t>
            </a:r>
          </a:p>
        </p:txBody>
      </p:sp>
      <p:sp>
        <p:nvSpPr>
          <p:cNvPr id="68611" name="Rectangle 3">
            <a:extLst>
              <a:ext uri="{FF2B5EF4-FFF2-40B4-BE49-F238E27FC236}">
                <a16:creationId xmlns:a16="http://schemas.microsoft.com/office/drawing/2014/main" id="{217F78D2-F5F8-331E-8751-451B5A278ECD}"/>
              </a:ext>
            </a:extLst>
          </p:cNvPr>
          <p:cNvSpPr>
            <a:spLocks noGrp="1" noChangeArrowheads="1"/>
          </p:cNvSpPr>
          <p:nvPr>
            <p:ph type="body" idx="1"/>
          </p:nvPr>
        </p:nvSpPr>
        <p:spPr>
          <a:xfrm>
            <a:off x="955964" y="1690688"/>
            <a:ext cx="10515600" cy="4351338"/>
          </a:xfrm>
        </p:spPr>
        <p:txBody>
          <a:bodyPr>
            <a:normAutofit/>
          </a:bodyPr>
          <a:lstStyle/>
          <a:p>
            <a:pPr marL="571500" indent="-571500">
              <a:buFont typeface="Wingdings" panose="05000000000000000000" pitchFamily="2" charset="2"/>
              <a:buAutoNum type="arabicPeriod"/>
              <a:defRPr/>
            </a:pPr>
            <a:r>
              <a:rPr lang="en-US" sz="3200" dirty="0" err="1">
                <a:latin typeface="Cambria" panose="02040503050406030204" pitchFamily="18" charset="0"/>
                <a:ea typeface="Cambria" panose="02040503050406030204" pitchFamily="18" charset="0"/>
              </a:rPr>
              <a:t>Penerimaan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Informasi</a:t>
            </a:r>
            <a:endParaRPr lang="en-US" sz="3200" dirty="0">
              <a:latin typeface="Cambria" panose="02040503050406030204" pitchFamily="18" charset="0"/>
              <a:ea typeface="Cambria" panose="02040503050406030204" pitchFamily="18" charset="0"/>
            </a:endParaRPr>
          </a:p>
          <a:p>
            <a:pPr marL="571500" indent="-571500">
              <a:buFont typeface="Wingdings" panose="05000000000000000000" pitchFamily="2" charset="2"/>
              <a:buAutoNum type="arabicPeriod"/>
              <a:defRPr/>
            </a:pPr>
            <a:r>
              <a:rPr lang="en-US" sz="3200" dirty="0" err="1">
                <a:latin typeface="Cambria" panose="02040503050406030204" pitchFamily="18" charset="0"/>
                <a:ea typeface="Cambria" panose="02040503050406030204" pitchFamily="18" charset="0"/>
              </a:rPr>
              <a:t>Pencatatan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informasi</a:t>
            </a:r>
            <a:endParaRPr lang="en-US" sz="3200" dirty="0">
              <a:latin typeface="Cambria" panose="02040503050406030204" pitchFamily="18" charset="0"/>
              <a:ea typeface="Cambria" panose="02040503050406030204" pitchFamily="18" charset="0"/>
            </a:endParaRPr>
          </a:p>
          <a:p>
            <a:pPr marL="571500" indent="-571500">
              <a:buFont typeface="Wingdings" panose="05000000000000000000" pitchFamily="2" charset="2"/>
              <a:buAutoNum type="arabicPeriod"/>
              <a:defRPr/>
            </a:pPr>
            <a:r>
              <a:rPr lang="en-US" sz="3200" dirty="0" err="1">
                <a:latin typeface="Cambria" panose="02040503050406030204" pitchFamily="18" charset="0"/>
                <a:ea typeface="Cambria" panose="02040503050406030204" pitchFamily="18" charset="0"/>
              </a:rPr>
              <a:t>Penyusunan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informasi</a:t>
            </a:r>
            <a:endParaRPr lang="en-US" sz="3200" dirty="0">
              <a:latin typeface="Cambria" panose="02040503050406030204" pitchFamily="18" charset="0"/>
              <a:ea typeface="Cambria" panose="02040503050406030204" pitchFamily="18" charset="0"/>
            </a:endParaRPr>
          </a:p>
          <a:p>
            <a:pPr marL="571500" indent="-571500">
              <a:buFont typeface="Wingdings" panose="05000000000000000000" pitchFamily="2" charset="2"/>
              <a:buAutoNum type="arabicPeriod"/>
              <a:defRPr/>
            </a:pPr>
            <a:r>
              <a:rPr lang="en-US" sz="3200" dirty="0" err="1">
                <a:latin typeface="Cambria" panose="02040503050406030204" pitchFamily="18" charset="0"/>
                <a:ea typeface="Cambria" panose="02040503050406030204" pitchFamily="18" charset="0"/>
              </a:rPr>
              <a:t>Pemberian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Informasi</a:t>
            </a:r>
            <a:endParaRPr lang="en-US" sz="3200" dirty="0">
              <a:latin typeface="Cambria" panose="02040503050406030204" pitchFamily="18" charset="0"/>
              <a:ea typeface="Cambria" panose="02040503050406030204" pitchFamily="18" charset="0"/>
            </a:endParaRPr>
          </a:p>
          <a:p>
            <a:pPr marL="571500" indent="-571500">
              <a:buFont typeface="Wingdings" panose="05000000000000000000" pitchFamily="2" charset="2"/>
              <a:buAutoNum type="arabicPeriod"/>
              <a:defRPr/>
            </a:pPr>
            <a:r>
              <a:rPr lang="en-US" sz="3200" dirty="0" err="1">
                <a:latin typeface="Cambria" panose="02040503050406030204" pitchFamily="18" charset="0"/>
                <a:ea typeface="Cambria" panose="02040503050406030204" pitchFamily="18" charset="0"/>
              </a:rPr>
              <a:t>Perawatan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aktiva</a:t>
            </a:r>
            <a:endParaRPr lang="en-US" sz="3200"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7B712589-02CE-4408-518B-CA4B75F68F9C}"/>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C2DD0B9D-94DD-A29D-9E37-6D38308FE4C7}"/>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3F26323F-1086-4235-C03B-61E96066C6A0}"/>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FF025F70-C9F7-06AA-B339-F28ABA1AC2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strVal val="#ppt_w+.3"/>
                                          </p:val>
                                        </p:tav>
                                        <p:tav tm="100000">
                                          <p:val>
                                            <p:strVal val="#ppt_w"/>
                                          </p:val>
                                        </p:tav>
                                      </p:tavLst>
                                    </p:anim>
                                    <p:anim calcmode="lin" valueType="num">
                                      <p:cBhvr>
                                        <p:cTn id="8" dur="1000" fill="hold"/>
                                        <p:tgtEl>
                                          <p:spTgt spid="68610"/>
                                        </p:tgtEl>
                                        <p:attrNameLst>
                                          <p:attrName>ppt_h</p:attrName>
                                        </p:attrNameLst>
                                      </p:cBhvr>
                                      <p:tavLst>
                                        <p:tav tm="0">
                                          <p:val>
                                            <p:strVal val="#ppt_h"/>
                                          </p:val>
                                        </p:tav>
                                        <p:tav tm="100000">
                                          <p:val>
                                            <p:strVal val="#ppt_h"/>
                                          </p:val>
                                        </p:tav>
                                      </p:tavLst>
                                    </p:anim>
                                    <p:animEffect transition="in" filter="fade">
                                      <p:cBhvr>
                                        <p:cTn id="9" dur="1000"/>
                                        <p:tgtEl>
                                          <p:spTgt spid="686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8611">
                                            <p:txEl>
                                              <p:pRg st="0" end="0"/>
                                            </p:txEl>
                                          </p:spTgt>
                                        </p:tgtEl>
                                        <p:attrNameLst>
                                          <p:attrName>style.visibility</p:attrName>
                                        </p:attrNameLst>
                                      </p:cBhvr>
                                      <p:to>
                                        <p:strVal val="visible"/>
                                      </p:to>
                                    </p:set>
                                    <p:anim calcmode="lin" valueType="num">
                                      <p:cBhvr>
                                        <p:cTn id="14" dur="1000" fill="hold"/>
                                        <p:tgtEl>
                                          <p:spTgt spid="6861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861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86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8611">
                                            <p:txEl>
                                              <p:pRg st="1" end="1"/>
                                            </p:txEl>
                                          </p:spTgt>
                                        </p:tgtEl>
                                        <p:attrNameLst>
                                          <p:attrName>style.visibility</p:attrName>
                                        </p:attrNameLst>
                                      </p:cBhvr>
                                      <p:to>
                                        <p:strVal val="visible"/>
                                      </p:to>
                                    </p:set>
                                    <p:anim calcmode="lin" valueType="num">
                                      <p:cBhvr>
                                        <p:cTn id="21" dur="1000" fill="hold"/>
                                        <p:tgtEl>
                                          <p:spTgt spid="6861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6861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861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8611">
                                            <p:txEl>
                                              <p:pRg st="2" end="2"/>
                                            </p:txEl>
                                          </p:spTgt>
                                        </p:tgtEl>
                                        <p:attrNameLst>
                                          <p:attrName>style.visibility</p:attrName>
                                        </p:attrNameLst>
                                      </p:cBhvr>
                                      <p:to>
                                        <p:strVal val="visible"/>
                                      </p:to>
                                    </p:set>
                                    <p:anim calcmode="lin" valueType="num">
                                      <p:cBhvr>
                                        <p:cTn id="28" dur="1000" fill="hold"/>
                                        <p:tgtEl>
                                          <p:spTgt spid="6861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6861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861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68611">
                                            <p:txEl>
                                              <p:pRg st="3" end="3"/>
                                            </p:txEl>
                                          </p:spTgt>
                                        </p:tgtEl>
                                        <p:attrNameLst>
                                          <p:attrName>style.visibility</p:attrName>
                                        </p:attrNameLst>
                                      </p:cBhvr>
                                      <p:to>
                                        <p:strVal val="visible"/>
                                      </p:to>
                                    </p:set>
                                    <p:anim calcmode="lin" valueType="num">
                                      <p:cBhvr>
                                        <p:cTn id="35" dur="1000" fill="hold"/>
                                        <p:tgtEl>
                                          <p:spTgt spid="6861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6861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6861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68611">
                                            <p:txEl>
                                              <p:pRg st="4" end="4"/>
                                            </p:txEl>
                                          </p:spTgt>
                                        </p:tgtEl>
                                        <p:attrNameLst>
                                          <p:attrName>style.visibility</p:attrName>
                                        </p:attrNameLst>
                                      </p:cBhvr>
                                      <p:to>
                                        <p:strVal val="visible"/>
                                      </p:to>
                                    </p:set>
                                    <p:anim calcmode="lin" valueType="num">
                                      <p:cBhvr>
                                        <p:cTn id="42" dur="1000" fill="hold"/>
                                        <p:tgtEl>
                                          <p:spTgt spid="6861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6861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2479F3D-DCC0-020F-4642-8EFCDD2D51E4}"/>
              </a:ext>
            </a:extLst>
          </p:cNvPr>
          <p:cNvSpPr>
            <a:spLocks noGrp="1" noChangeArrowheads="1"/>
          </p:cNvSpPr>
          <p:nvPr>
            <p:ph type="title"/>
          </p:nvPr>
        </p:nvSpPr>
        <p:spPr/>
        <p:txBody>
          <a:bodyPr/>
          <a:lstStyle/>
          <a:p>
            <a:pPr eaLnBrk="1" hangingPunct="1">
              <a:defRPr/>
            </a:pPr>
            <a:r>
              <a:rPr lang="en-US" b="1" dirty="0" err="1">
                <a:solidFill>
                  <a:schemeClr val="tx1"/>
                </a:solidFill>
                <a:latin typeface="Cambria" panose="02040503050406030204" pitchFamily="18" charset="0"/>
                <a:ea typeface="Cambria" panose="02040503050406030204" pitchFamily="18" charset="0"/>
              </a:rPr>
              <a:t>Aspek</a:t>
            </a:r>
            <a:r>
              <a:rPr lang="en-US" b="1" dirty="0">
                <a:solidFill>
                  <a:schemeClr val="tx1"/>
                </a:solidFill>
                <a:latin typeface="Cambria" panose="02040503050406030204" pitchFamily="18" charset="0"/>
                <a:ea typeface="Cambria" panose="02040503050406030204" pitchFamily="18" charset="0"/>
              </a:rPr>
              <a:t> </a:t>
            </a:r>
            <a:r>
              <a:rPr lang="en-US" b="1" dirty="0" err="1">
                <a:solidFill>
                  <a:schemeClr val="tx1"/>
                </a:solidFill>
                <a:latin typeface="Cambria" panose="02040503050406030204" pitchFamily="18" charset="0"/>
                <a:ea typeface="Cambria" panose="02040503050406030204" pitchFamily="18" charset="0"/>
              </a:rPr>
              <a:t>Manajemen</a:t>
            </a:r>
            <a:r>
              <a:rPr lang="en-US" b="1" dirty="0">
                <a:solidFill>
                  <a:schemeClr val="tx1"/>
                </a:solidFill>
                <a:latin typeface="Cambria" panose="02040503050406030204" pitchFamily="18" charset="0"/>
                <a:ea typeface="Cambria" panose="02040503050406030204" pitchFamily="18" charset="0"/>
              </a:rPr>
              <a:t> Kantor</a:t>
            </a:r>
          </a:p>
        </p:txBody>
      </p:sp>
      <p:sp>
        <p:nvSpPr>
          <p:cNvPr id="69635" name="Rectangle 3">
            <a:extLst>
              <a:ext uri="{FF2B5EF4-FFF2-40B4-BE49-F238E27FC236}">
                <a16:creationId xmlns:a16="http://schemas.microsoft.com/office/drawing/2014/main" id="{E5627C5E-D4DB-9683-A505-A291A94CA01A}"/>
              </a:ext>
            </a:extLst>
          </p:cNvPr>
          <p:cNvSpPr>
            <a:spLocks noGrp="1" noChangeArrowheads="1"/>
          </p:cNvSpPr>
          <p:nvPr>
            <p:ph type="body" idx="1"/>
          </p:nvPr>
        </p:nvSpPr>
        <p:spPr>
          <a:xfrm>
            <a:off x="838200" y="1535926"/>
            <a:ext cx="10515600" cy="4351338"/>
          </a:xfrm>
        </p:spPr>
        <p:txBody>
          <a:bodyPr>
            <a:noAutofit/>
          </a:bodyPr>
          <a:lstStyle/>
          <a:p>
            <a:pPr marL="514350" indent="-514350" algn="just" eaLnBrk="1" hangingPunct="1">
              <a:buFont typeface="+mj-lt"/>
              <a:buAutoNum type="arabicPeriod"/>
              <a:defRPr/>
            </a:pPr>
            <a:r>
              <a:rPr lang="en-US" sz="2000" dirty="0" err="1">
                <a:latin typeface="Cambria" panose="02040503050406030204" pitchFamily="18" charset="0"/>
                <a:ea typeface="Cambria" panose="02040503050406030204" pitchFamily="18" charset="0"/>
              </a:rPr>
              <a:t>Tujuan</a:t>
            </a:r>
            <a:r>
              <a:rPr lang="en-US" sz="2000" dirty="0">
                <a:latin typeface="Cambria" panose="02040503050406030204" pitchFamily="18" charset="0"/>
                <a:ea typeface="Cambria" panose="02040503050406030204" pitchFamily="18" charset="0"/>
              </a:rPr>
              <a:t>, yang </a:t>
            </a:r>
            <a:r>
              <a:rPr lang="en-US" sz="2000" dirty="0" err="1">
                <a:latin typeface="Cambria" panose="02040503050406030204" pitchFamily="18" charset="0"/>
                <a:ea typeface="Cambria" panose="02040503050406030204" pitchFamily="18" charset="0"/>
              </a:rPr>
              <a:t>dapat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dirumuskan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untuk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menilai</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menetapkan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keberhasilan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mengarahkan</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mengkoordinasian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elmen-elemen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manajemen</a:t>
            </a:r>
            <a:r>
              <a:rPr lang="en-US" sz="2000" dirty="0">
                <a:latin typeface="Cambria" panose="02040503050406030204" pitchFamily="18" charset="0"/>
                <a:ea typeface="Cambria" panose="02040503050406030204" pitchFamily="18" charset="0"/>
              </a:rPr>
              <a:t>.</a:t>
            </a:r>
          </a:p>
          <a:p>
            <a:pPr marL="514350" indent="-514350" algn="just" eaLnBrk="1" hangingPunct="1">
              <a:buFont typeface="+mj-lt"/>
              <a:buAutoNum type="arabicPeriod"/>
              <a:defRPr/>
            </a:pPr>
            <a:r>
              <a:rPr lang="en-US" sz="2000" dirty="0" err="1">
                <a:latin typeface="Cambria" panose="02040503050406030204" pitchFamily="18" charset="0"/>
                <a:ea typeface="Cambria" panose="02040503050406030204" pitchFamily="18" charset="0"/>
              </a:rPr>
              <a:t>Organisasi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meliputi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kegiatan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pembentukan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staf</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alokasi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tugas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untuk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staf</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tersebut</a:t>
            </a:r>
            <a:r>
              <a:rPr lang="en-US" sz="2000" dirty="0">
                <a:latin typeface="Cambria" panose="02040503050406030204" pitchFamily="18" charset="0"/>
                <a:ea typeface="Cambria" panose="02040503050406030204" pitchFamily="18" charset="0"/>
              </a:rPr>
              <a:t>.</a:t>
            </a:r>
          </a:p>
          <a:p>
            <a:pPr marL="514350" indent="-514350" algn="just" eaLnBrk="1" hangingPunct="1">
              <a:buFont typeface="+mj-lt"/>
              <a:buAutoNum type="arabicPeriod"/>
              <a:defRPr/>
            </a:pPr>
            <a:r>
              <a:rPr lang="en-US" sz="2000" dirty="0" err="1">
                <a:latin typeface="Cambria" panose="02040503050406030204" pitchFamily="18" charset="0"/>
                <a:ea typeface="Cambria" panose="02040503050406030204" pitchFamily="18" charset="0"/>
              </a:rPr>
              <a:t>Metode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adalah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urutan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pelaksanaan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bagaimana</a:t>
            </a:r>
            <a:r>
              <a:rPr lang="en-US" sz="2000" dirty="0">
                <a:latin typeface="Cambria" panose="02040503050406030204" pitchFamily="18" charset="0"/>
                <a:ea typeface="Cambria" panose="02040503050406030204" pitchFamily="18" charset="0"/>
              </a:rPr>
              <a:t> dana di mana </a:t>
            </a:r>
            <a:r>
              <a:rPr lang="en-US" sz="2000" dirty="0" err="1">
                <a:latin typeface="Cambria" panose="02040503050406030204" pitchFamily="18" charset="0"/>
                <a:ea typeface="Cambria" panose="02040503050406030204" pitchFamily="18" charset="0"/>
              </a:rPr>
              <a:t>pelaksanaan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manajemen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dilangsungkan</a:t>
            </a:r>
            <a:r>
              <a:rPr lang="en-US" sz="2000" dirty="0">
                <a:latin typeface="Cambria" panose="02040503050406030204" pitchFamily="18" charset="0"/>
                <a:ea typeface="Cambria" panose="02040503050406030204" pitchFamily="18" charset="0"/>
              </a:rPr>
              <a:t>.</a:t>
            </a:r>
          </a:p>
          <a:p>
            <a:pPr marL="457200" indent="-457200" algn="just">
              <a:buFont typeface="+mj-lt"/>
              <a:buAutoNum type="arabicPeriod"/>
              <a:defRPr/>
            </a:pPr>
            <a:r>
              <a:rPr lang="en-US" sz="2000" dirty="0">
                <a:latin typeface="Cambria" panose="02040503050406030204" pitchFamily="18" charset="0"/>
                <a:ea typeface="Cambria" panose="02040503050406030204" pitchFamily="18" charset="0"/>
              </a:rPr>
              <a:t>Personalia, </a:t>
            </a:r>
            <a:r>
              <a:rPr lang="en-US" sz="2000" dirty="0" err="1">
                <a:latin typeface="Cambria" panose="02040503050406030204" pitchFamily="18" charset="0"/>
                <a:ea typeface="Cambria" panose="02040503050406030204" pitchFamily="18" charset="0"/>
              </a:rPr>
              <a:t>meliputi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perekrutan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staf</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tempat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latihan</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pengehntian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karyawan</a:t>
            </a:r>
            <a:r>
              <a:rPr lang="en-US" sz="2000" dirty="0">
                <a:latin typeface="Cambria" panose="02040503050406030204" pitchFamily="18" charset="0"/>
                <a:ea typeface="Cambria" panose="02040503050406030204" pitchFamily="18" charset="0"/>
              </a:rPr>
              <a:t>.</a:t>
            </a:r>
          </a:p>
          <a:p>
            <a:pPr marL="457200" indent="-457200" algn="just">
              <a:buFont typeface="+mj-lt"/>
              <a:buAutoNum type="arabicPeriod"/>
              <a:defRPr/>
            </a:pP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Lingkungan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meliputi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bangunan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kantor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perabot</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kondisi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jasmani</a:t>
            </a:r>
            <a:r>
              <a:rPr lang="en-US" sz="2000" dirty="0">
                <a:latin typeface="Cambria" panose="02040503050406030204" pitchFamily="18" charset="0"/>
                <a:ea typeface="Cambria" panose="02040503050406030204" pitchFamily="18" charset="0"/>
              </a:rPr>
              <a:t> di </a:t>
            </a:r>
            <a:r>
              <a:rPr lang="en-US" sz="2000" dirty="0" err="1">
                <a:latin typeface="Cambria" panose="02040503050406030204" pitchFamily="18" charset="0"/>
                <a:ea typeface="Cambria" panose="02040503050406030204" pitchFamily="18" charset="0"/>
              </a:rPr>
              <a:t>dalam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kantor</a:t>
            </a:r>
            <a:r>
              <a:rPr lang="en-US" sz="2000" dirty="0">
                <a:latin typeface="Cambria" panose="02040503050406030204" pitchFamily="18" charset="0"/>
                <a:ea typeface="Cambria" panose="02040503050406030204" pitchFamily="18" charset="0"/>
              </a:rPr>
              <a:t>.</a:t>
            </a:r>
          </a:p>
          <a:p>
            <a:pPr marL="457200" indent="-457200" algn="just">
              <a:buFont typeface="+mj-lt"/>
              <a:buAutoNum type="arabicPeriod"/>
              <a:defRPr/>
            </a:pPr>
            <a:r>
              <a:rPr lang="en-US" sz="2000" dirty="0" err="1">
                <a:latin typeface="Cambria" panose="02040503050406030204" pitchFamily="18" charset="0"/>
                <a:ea typeface="Cambria" panose="02040503050406030204" pitchFamily="18" charset="0"/>
              </a:rPr>
              <a:t>Mesin</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perlengkapan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mencakup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segenap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benda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mati</a:t>
            </a:r>
            <a:r>
              <a:rPr lang="en-US" sz="2000" dirty="0">
                <a:latin typeface="Cambria" panose="02040503050406030204" pitchFamily="18" charset="0"/>
                <a:ea typeface="Cambria" panose="02040503050406030204" pitchFamily="18" charset="0"/>
              </a:rPr>
              <a:t> yang </a:t>
            </a:r>
            <a:r>
              <a:rPr lang="en-US" sz="2000" dirty="0" err="1">
                <a:latin typeface="Cambria" panose="02040503050406030204" pitchFamily="18" charset="0"/>
                <a:ea typeface="Cambria" panose="02040503050406030204" pitchFamily="18" charset="0"/>
              </a:rPr>
              <a:t>digunakan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dalam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kantor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untuk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membantu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pelaksanaan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kerja</a:t>
            </a:r>
            <a:r>
              <a:rPr lang="en-US" sz="2000" dirty="0">
                <a:latin typeface="Cambria" panose="02040503050406030204" pitchFamily="18" charset="0"/>
                <a:ea typeface="Cambria" panose="02040503050406030204" pitchFamily="18" charset="0"/>
              </a:rPr>
              <a:t>.</a:t>
            </a:r>
          </a:p>
          <a:p>
            <a:pPr marL="457200" indent="-457200" algn="just">
              <a:buFont typeface="+mj-lt"/>
              <a:buAutoNum type="arabicPeriod"/>
              <a:defRPr/>
            </a:pPr>
            <a:r>
              <a:rPr lang="en-US" sz="2000" dirty="0">
                <a:latin typeface="Cambria" panose="02040503050406030204" pitchFamily="18" charset="0"/>
                <a:ea typeface="Cambria" panose="02040503050406030204" pitchFamily="18" charset="0"/>
              </a:rPr>
              <a:t>Personalia, </a:t>
            </a:r>
            <a:r>
              <a:rPr lang="en-US" sz="2000" dirty="0" err="1">
                <a:latin typeface="Cambria" panose="02040503050406030204" pitchFamily="18" charset="0"/>
                <a:ea typeface="Cambria" panose="02040503050406030204" pitchFamily="18" charset="0"/>
              </a:rPr>
              <a:t>meliputi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perekrutan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staf</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tempat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latihan</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pengehntian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karyawan</a:t>
            </a:r>
            <a:r>
              <a:rPr lang="en-US" sz="2000" dirty="0">
                <a:latin typeface="Cambria" panose="02040503050406030204" pitchFamily="18" charset="0"/>
                <a:ea typeface="Cambria" panose="02040503050406030204" pitchFamily="18" charset="0"/>
              </a:rPr>
              <a:t>.</a:t>
            </a:r>
          </a:p>
          <a:p>
            <a:pPr marL="457200" indent="-457200" algn="just">
              <a:buFont typeface="+mj-lt"/>
              <a:buAutoNum type="arabicPeriod"/>
              <a:defRPr/>
            </a:pPr>
            <a:r>
              <a:rPr lang="en-US" sz="2000" dirty="0" err="1">
                <a:latin typeface="Cambria" panose="02040503050406030204" pitchFamily="18" charset="0"/>
                <a:ea typeface="Cambria" panose="02040503050406030204" pitchFamily="18" charset="0"/>
              </a:rPr>
              <a:t>Lingkungan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meliputi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bangunan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kantor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perabot</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kondisi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jasmani</a:t>
            </a:r>
            <a:r>
              <a:rPr lang="en-US" sz="2000" dirty="0">
                <a:latin typeface="Cambria" panose="02040503050406030204" pitchFamily="18" charset="0"/>
                <a:ea typeface="Cambria" panose="02040503050406030204" pitchFamily="18" charset="0"/>
              </a:rPr>
              <a:t> di </a:t>
            </a:r>
            <a:r>
              <a:rPr lang="en-US" sz="2000" dirty="0" err="1">
                <a:latin typeface="Cambria" panose="02040503050406030204" pitchFamily="18" charset="0"/>
                <a:ea typeface="Cambria" panose="02040503050406030204" pitchFamily="18" charset="0"/>
              </a:rPr>
              <a:t>dalam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kantor</a:t>
            </a:r>
            <a:r>
              <a:rPr lang="en-US" sz="2000" dirty="0">
                <a:latin typeface="Cambria" panose="02040503050406030204" pitchFamily="18" charset="0"/>
                <a:ea typeface="Cambria" panose="02040503050406030204" pitchFamily="18" charset="0"/>
              </a:rPr>
              <a:t>.</a:t>
            </a:r>
          </a:p>
          <a:p>
            <a:pPr marL="457200" indent="-457200" algn="just">
              <a:buFont typeface="+mj-lt"/>
              <a:buAutoNum type="arabicPeriod"/>
              <a:defRPr/>
            </a:pPr>
            <a:r>
              <a:rPr lang="en-US" sz="2000" dirty="0" err="1">
                <a:latin typeface="Cambria" panose="02040503050406030204" pitchFamily="18" charset="0"/>
                <a:ea typeface="Cambria" panose="02040503050406030204" pitchFamily="18" charset="0"/>
              </a:rPr>
              <a:t>Mesin</a:t>
            </a:r>
            <a:r>
              <a:rPr lang="en-US" sz="2000" dirty="0">
                <a:latin typeface="Cambria" panose="02040503050406030204" pitchFamily="18" charset="0"/>
                <a:ea typeface="Cambria" panose="02040503050406030204" pitchFamily="18" charset="0"/>
              </a:rPr>
              <a:t> dan </a:t>
            </a:r>
            <a:r>
              <a:rPr lang="en-US" sz="2000" dirty="0" err="1">
                <a:latin typeface="Cambria" panose="02040503050406030204" pitchFamily="18" charset="0"/>
                <a:ea typeface="Cambria" panose="02040503050406030204" pitchFamily="18" charset="0"/>
              </a:rPr>
              <a:t>perlengkapan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mencakup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segenap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benda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mati</a:t>
            </a:r>
            <a:r>
              <a:rPr lang="en-US" sz="2000" dirty="0">
                <a:latin typeface="Cambria" panose="02040503050406030204" pitchFamily="18" charset="0"/>
                <a:ea typeface="Cambria" panose="02040503050406030204" pitchFamily="18" charset="0"/>
              </a:rPr>
              <a:t> yang </a:t>
            </a:r>
            <a:r>
              <a:rPr lang="en-US" sz="2000" dirty="0" err="1">
                <a:latin typeface="Cambria" panose="02040503050406030204" pitchFamily="18" charset="0"/>
                <a:ea typeface="Cambria" panose="02040503050406030204" pitchFamily="18" charset="0"/>
              </a:rPr>
              <a:t>digunakan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dalam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kantor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untuk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membantu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pelaksanaan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kerja</a:t>
            </a:r>
            <a:r>
              <a:rPr lang="en-US" sz="2000" dirty="0">
                <a:latin typeface="Cambria" panose="02040503050406030204" pitchFamily="18" charset="0"/>
                <a:ea typeface="Cambria" panose="02040503050406030204" pitchFamily="18" charset="0"/>
              </a:rPr>
              <a:t>.</a:t>
            </a:r>
          </a:p>
          <a:p>
            <a:pPr marL="514350" indent="-514350" algn="just" eaLnBrk="1" hangingPunct="1">
              <a:buFont typeface="+mj-lt"/>
              <a:buAutoNum type="arabicPeriod"/>
              <a:defRPr/>
            </a:pPr>
            <a:endParaRPr lang="en-US" sz="2000"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98C793DC-306F-D29B-56B4-2DE975EE6302}"/>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7F29BAA6-BE3D-B657-B52D-7C5026AABA78}"/>
              </a:ext>
            </a:extLst>
          </p:cNvPr>
          <p:cNvSpPr/>
          <p:nvPr/>
        </p:nvSpPr>
        <p:spPr>
          <a:xfrm>
            <a:off x="8966187" y="4801197"/>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6960AD3B-890A-5AD1-F41B-9DC75EF9F31C}"/>
              </a:ext>
            </a:extLst>
          </p:cNvPr>
          <p:cNvSpPr/>
          <p:nvPr/>
        </p:nvSpPr>
        <p:spPr>
          <a:xfrm>
            <a:off x="7786728" y="5151832"/>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9FBCD935-A575-DD5E-5536-D33D0AF846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ppt_w</p:attrName>
                                        </p:attrNameLst>
                                      </p:cBhvr>
                                      <p:tavLst>
                                        <p:tav tm="0">
                                          <p:val>
                                            <p:strVal val="#ppt_w+.3"/>
                                          </p:val>
                                        </p:tav>
                                        <p:tav tm="100000">
                                          <p:val>
                                            <p:strVal val="#ppt_w"/>
                                          </p:val>
                                        </p:tav>
                                      </p:tavLst>
                                    </p:anim>
                                    <p:anim calcmode="lin" valueType="num">
                                      <p:cBhvr>
                                        <p:cTn id="8" dur="1000" fill="hold"/>
                                        <p:tgtEl>
                                          <p:spTgt spid="69634"/>
                                        </p:tgtEl>
                                        <p:attrNameLst>
                                          <p:attrName>ppt_h</p:attrName>
                                        </p:attrNameLst>
                                      </p:cBhvr>
                                      <p:tavLst>
                                        <p:tav tm="0">
                                          <p:val>
                                            <p:strVal val="#ppt_h"/>
                                          </p:val>
                                        </p:tav>
                                        <p:tav tm="100000">
                                          <p:val>
                                            <p:strVal val="#ppt_h"/>
                                          </p:val>
                                        </p:tav>
                                      </p:tavLst>
                                    </p:anim>
                                    <p:animEffect transition="in" filter="fade">
                                      <p:cBhvr>
                                        <p:cTn id="9" dur="1000"/>
                                        <p:tgtEl>
                                          <p:spTgt spid="69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 calcmode="lin" valueType="num">
                                      <p:cBhvr>
                                        <p:cTn id="14" dur="1000" fill="hold"/>
                                        <p:tgtEl>
                                          <p:spTgt spid="6963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963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963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9635">
                                            <p:txEl>
                                              <p:pRg st="1" end="1"/>
                                            </p:txEl>
                                          </p:spTgt>
                                        </p:tgtEl>
                                        <p:attrNameLst>
                                          <p:attrName>style.visibility</p:attrName>
                                        </p:attrNameLst>
                                      </p:cBhvr>
                                      <p:to>
                                        <p:strVal val="visible"/>
                                      </p:to>
                                    </p:set>
                                    <p:anim calcmode="lin" valueType="num">
                                      <p:cBhvr>
                                        <p:cTn id="21" dur="1000" fill="hold"/>
                                        <p:tgtEl>
                                          <p:spTgt spid="6963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6963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963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9635">
                                            <p:txEl>
                                              <p:pRg st="2" end="2"/>
                                            </p:txEl>
                                          </p:spTgt>
                                        </p:tgtEl>
                                        <p:attrNameLst>
                                          <p:attrName>style.visibility</p:attrName>
                                        </p:attrNameLst>
                                      </p:cBhvr>
                                      <p:to>
                                        <p:strVal val="visible"/>
                                      </p:to>
                                    </p:set>
                                    <p:anim calcmode="lin" valueType="num">
                                      <p:cBhvr>
                                        <p:cTn id="28" dur="1000" fill="hold"/>
                                        <p:tgtEl>
                                          <p:spTgt spid="6963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6963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963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69635">
                                            <p:txEl>
                                              <p:pRg st="3" end="3"/>
                                            </p:txEl>
                                          </p:spTgt>
                                        </p:tgtEl>
                                        <p:attrNameLst>
                                          <p:attrName>style.visibility</p:attrName>
                                        </p:attrNameLst>
                                      </p:cBhvr>
                                      <p:to>
                                        <p:strVal val="visible"/>
                                      </p:to>
                                    </p:set>
                                    <p:anim calcmode="lin" valueType="num">
                                      <p:cBhvr>
                                        <p:cTn id="35" dur="1000" fill="hold"/>
                                        <p:tgtEl>
                                          <p:spTgt spid="69635">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6963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696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69635">
                                            <p:txEl>
                                              <p:pRg st="4" end="4"/>
                                            </p:txEl>
                                          </p:spTgt>
                                        </p:tgtEl>
                                        <p:attrNameLst>
                                          <p:attrName>style.visibility</p:attrName>
                                        </p:attrNameLst>
                                      </p:cBhvr>
                                      <p:to>
                                        <p:strVal val="visible"/>
                                      </p:to>
                                    </p:set>
                                    <p:anim calcmode="lin" valueType="num">
                                      <p:cBhvr>
                                        <p:cTn id="42" dur="1000" fill="hold"/>
                                        <p:tgtEl>
                                          <p:spTgt spid="69635">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6963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6963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69635">
                                            <p:txEl>
                                              <p:pRg st="5" end="5"/>
                                            </p:txEl>
                                          </p:spTgt>
                                        </p:tgtEl>
                                        <p:attrNameLst>
                                          <p:attrName>style.visibility</p:attrName>
                                        </p:attrNameLst>
                                      </p:cBhvr>
                                      <p:to>
                                        <p:strVal val="visible"/>
                                      </p:to>
                                    </p:set>
                                    <p:anim calcmode="lin" valueType="num">
                                      <p:cBhvr>
                                        <p:cTn id="49" dur="1000" fill="hold"/>
                                        <p:tgtEl>
                                          <p:spTgt spid="69635">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69635">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6963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69635">
                                            <p:txEl>
                                              <p:pRg st="6" end="6"/>
                                            </p:txEl>
                                          </p:spTgt>
                                        </p:tgtEl>
                                        <p:attrNameLst>
                                          <p:attrName>style.visibility</p:attrName>
                                        </p:attrNameLst>
                                      </p:cBhvr>
                                      <p:to>
                                        <p:strVal val="visible"/>
                                      </p:to>
                                    </p:set>
                                    <p:anim calcmode="lin" valueType="num">
                                      <p:cBhvr>
                                        <p:cTn id="56" dur="1000" fill="hold"/>
                                        <p:tgtEl>
                                          <p:spTgt spid="69635">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69635">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6963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69635">
                                            <p:txEl>
                                              <p:pRg st="7" end="7"/>
                                            </p:txEl>
                                          </p:spTgt>
                                        </p:tgtEl>
                                        <p:attrNameLst>
                                          <p:attrName>style.visibility</p:attrName>
                                        </p:attrNameLst>
                                      </p:cBhvr>
                                      <p:to>
                                        <p:strVal val="visible"/>
                                      </p:to>
                                    </p:set>
                                    <p:anim calcmode="lin" valueType="num">
                                      <p:cBhvr>
                                        <p:cTn id="63" dur="1000" fill="hold"/>
                                        <p:tgtEl>
                                          <p:spTgt spid="69635">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69635">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69635">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69635">
                                            <p:txEl>
                                              <p:pRg st="8" end="8"/>
                                            </p:txEl>
                                          </p:spTgt>
                                        </p:tgtEl>
                                        <p:attrNameLst>
                                          <p:attrName>style.visibility</p:attrName>
                                        </p:attrNameLst>
                                      </p:cBhvr>
                                      <p:to>
                                        <p:strVal val="visible"/>
                                      </p:to>
                                    </p:set>
                                    <p:anim calcmode="lin" valueType="num">
                                      <p:cBhvr>
                                        <p:cTn id="70" dur="1000" fill="hold"/>
                                        <p:tgtEl>
                                          <p:spTgt spid="69635">
                                            <p:txEl>
                                              <p:pRg st="8" end="8"/>
                                            </p:txEl>
                                          </p:spTgt>
                                        </p:tgtEl>
                                        <p:attrNameLst>
                                          <p:attrName>ppt_w</p:attrName>
                                        </p:attrNameLst>
                                      </p:cBhvr>
                                      <p:tavLst>
                                        <p:tav tm="0">
                                          <p:val>
                                            <p:strVal val="#ppt_w+.3"/>
                                          </p:val>
                                        </p:tav>
                                        <p:tav tm="100000">
                                          <p:val>
                                            <p:strVal val="#ppt_w"/>
                                          </p:val>
                                        </p:tav>
                                      </p:tavLst>
                                    </p:anim>
                                    <p:anim calcmode="lin" valueType="num">
                                      <p:cBhvr>
                                        <p:cTn id="71" dur="1000" fill="hold"/>
                                        <p:tgtEl>
                                          <p:spTgt spid="69635">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696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569518C-2588-F103-DDBA-731CD03B8117}"/>
              </a:ext>
            </a:extLst>
          </p:cNvPr>
          <p:cNvSpPr>
            <a:spLocks noGrp="1" noChangeArrowheads="1"/>
          </p:cNvSpPr>
          <p:nvPr>
            <p:ph type="title"/>
          </p:nvPr>
        </p:nvSpPr>
        <p:spPr/>
        <p:txBody>
          <a:bodyPr>
            <a:normAutofit/>
          </a:bodyPr>
          <a:lstStyle/>
          <a:p>
            <a:pPr eaLnBrk="1" hangingPunct="1">
              <a:defRPr/>
            </a:pPr>
            <a:r>
              <a:rPr lang="en-US" sz="3200" b="1" dirty="0">
                <a:latin typeface="Cambria" panose="02040503050406030204" pitchFamily="18" charset="0"/>
                <a:ea typeface="Cambria" panose="02040503050406030204" pitchFamily="18" charset="0"/>
              </a:rPr>
              <a:t>HARAPAN MANAJEMEN KEPADA MANAJEMEN KANTOR</a:t>
            </a:r>
          </a:p>
        </p:txBody>
      </p:sp>
      <p:sp>
        <p:nvSpPr>
          <p:cNvPr id="12291" name="Rectangle 3">
            <a:extLst>
              <a:ext uri="{FF2B5EF4-FFF2-40B4-BE49-F238E27FC236}">
                <a16:creationId xmlns:a16="http://schemas.microsoft.com/office/drawing/2014/main" id="{7BE8C8A5-F682-B130-B283-37DF4F7B0418}"/>
              </a:ext>
            </a:extLst>
          </p:cNvPr>
          <p:cNvSpPr>
            <a:spLocks noGrp="1" noChangeArrowheads="1"/>
          </p:cNvSpPr>
          <p:nvPr>
            <p:ph type="body" idx="1"/>
          </p:nvPr>
        </p:nvSpPr>
        <p:spPr/>
        <p:txBody>
          <a:bodyPr/>
          <a:lstStyle/>
          <a:p>
            <a:pPr marL="514350" indent="-514350" eaLnBrk="1" hangingPunct="1">
              <a:lnSpc>
                <a:spcPct val="90000"/>
              </a:lnSpc>
              <a:buFont typeface="+mj-lt"/>
              <a:buAutoNum type="arabicPeriod"/>
              <a:defRPr/>
            </a:pPr>
            <a:r>
              <a:rPr lang="en-US" dirty="0" err="1"/>
              <a:t>Manajer</a:t>
            </a:r>
            <a:r>
              <a:rPr lang="en-US" dirty="0"/>
              <a:t> </a:t>
            </a:r>
            <a:r>
              <a:rPr lang="en-US" dirty="0" err="1"/>
              <a:t>kantor</a:t>
            </a:r>
            <a:r>
              <a:rPr lang="en-US" dirty="0"/>
              <a:t> </a:t>
            </a:r>
            <a:r>
              <a:rPr lang="en-US" dirty="0" err="1"/>
              <a:t>hendaknya</a:t>
            </a:r>
            <a:r>
              <a:rPr lang="en-US" dirty="0"/>
              <a:t> </a:t>
            </a:r>
            <a:r>
              <a:rPr lang="en-US" dirty="0" err="1"/>
              <a:t>menjadi</a:t>
            </a:r>
            <a:r>
              <a:rPr lang="en-US" dirty="0"/>
              <a:t> </a:t>
            </a:r>
            <a:r>
              <a:rPr lang="en-US" dirty="0" err="1"/>
              <a:t>seorang</a:t>
            </a:r>
            <a:r>
              <a:rPr lang="en-US" dirty="0"/>
              <a:t> </a:t>
            </a:r>
            <a:r>
              <a:rPr lang="en-US" dirty="0" err="1"/>
              <a:t>pengorganisasi</a:t>
            </a:r>
            <a:endParaRPr lang="en-US" dirty="0"/>
          </a:p>
          <a:p>
            <a:pPr marL="514350" indent="-514350" eaLnBrk="1" hangingPunct="1">
              <a:lnSpc>
                <a:spcPct val="90000"/>
              </a:lnSpc>
              <a:buFont typeface="+mj-lt"/>
              <a:buAutoNum type="arabicPeriod"/>
              <a:defRPr/>
            </a:pPr>
            <a:r>
              <a:rPr lang="en-US" dirty="0" err="1"/>
              <a:t>Manajer</a:t>
            </a:r>
            <a:r>
              <a:rPr lang="en-US" dirty="0"/>
              <a:t> </a:t>
            </a:r>
            <a:r>
              <a:rPr lang="en-US" dirty="0" err="1"/>
              <a:t>kantor</a:t>
            </a:r>
            <a:r>
              <a:rPr lang="en-US" dirty="0"/>
              <a:t> </a:t>
            </a:r>
            <a:r>
              <a:rPr lang="en-US" dirty="0" err="1"/>
              <a:t>hendaknya</a:t>
            </a:r>
            <a:r>
              <a:rPr lang="en-US" dirty="0"/>
              <a:t> </a:t>
            </a:r>
            <a:r>
              <a:rPr lang="en-US" dirty="0" err="1"/>
              <a:t>menjadi</a:t>
            </a:r>
            <a:r>
              <a:rPr lang="en-US" dirty="0"/>
              <a:t> </a:t>
            </a:r>
            <a:r>
              <a:rPr lang="en-US" dirty="0" err="1"/>
              <a:t>seorang</a:t>
            </a:r>
            <a:r>
              <a:rPr lang="en-US" dirty="0"/>
              <a:t> </a:t>
            </a:r>
            <a:r>
              <a:rPr lang="en-US" dirty="0" err="1"/>
              <a:t>pemimpin</a:t>
            </a:r>
            <a:r>
              <a:rPr lang="en-US" dirty="0"/>
              <a:t> </a:t>
            </a:r>
            <a:r>
              <a:rPr lang="en-US" dirty="0" err="1"/>
              <a:t>dinamis</a:t>
            </a:r>
            <a:endParaRPr lang="en-US" dirty="0"/>
          </a:p>
          <a:p>
            <a:pPr marL="514350" indent="-514350" eaLnBrk="1" hangingPunct="1">
              <a:lnSpc>
                <a:spcPct val="90000"/>
              </a:lnSpc>
              <a:buFont typeface="+mj-lt"/>
              <a:buAutoNum type="arabicPeriod"/>
              <a:defRPr/>
            </a:pPr>
            <a:r>
              <a:rPr lang="en-US" dirty="0" err="1"/>
              <a:t>Manajer</a:t>
            </a:r>
            <a:r>
              <a:rPr lang="en-US" dirty="0"/>
              <a:t> </a:t>
            </a:r>
            <a:r>
              <a:rPr lang="en-US" dirty="0" err="1"/>
              <a:t>kantor</a:t>
            </a:r>
            <a:r>
              <a:rPr lang="en-US" dirty="0"/>
              <a:t> </a:t>
            </a:r>
            <a:r>
              <a:rPr lang="en-US" dirty="0" err="1"/>
              <a:t>hendaknya</a:t>
            </a:r>
            <a:r>
              <a:rPr lang="en-US" dirty="0"/>
              <a:t> </a:t>
            </a:r>
            <a:r>
              <a:rPr lang="en-US" dirty="0" err="1"/>
              <a:t>mempunyai</a:t>
            </a:r>
            <a:r>
              <a:rPr lang="en-US" dirty="0"/>
              <a:t> </a:t>
            </a:r>
            <a:r>
              <a:rPr lang="en-US" dirty="0" err="1"/>
              <a:t>kemauaan</a:t>
            </a:r>
            <a:r>
              <a:rPr lang="en-US" dirty="0"/>
              <a:t> dan </a:t>
            </a:r>
            <a:r>
              <a:rPr lang="en-US" dirty="0" err="1"/>
              <a:t>kemampuan</a:t>
            </a:r>
            <a:r>
              <a:rPr lang="en-US" dirty="0"/>
              <a:t> </a:t>
            </a:r>
            <a:r>
              <a:rPr lang="en-US" dirty="0" err="1"/>
              <a:t>untuk</a:t>
            </a:r>
            <a:r>
              <a:rPr lang="en-US" dirty="0"/>
              <a:t> </a:t>
            </a:r>
            <a:r>
              <a:rPr lang="en-US" dirty="0" err="1"/>
              <a:t>melimpahkan</a:t>
            </a:r>
            <a:r>
              <a:rPr lang="en-US" dirty="0"/>
              <a:t> </a:t>
            </a:r>
            <a:r>
              <a:rPr lang="en-US" dirty="0" err="1"/>
              <a:t>wewenang</a:t>
            </a:r>
            <a:r>
              <a:rPr lang="en-US" dirty="0"/>
              <a:t> </a:t>
            </a:r>
            <a:r>
              <a:rPr lang="en-US" dirty="0" err="1"/>
              <a:t>kepada</a:t>
            </a:r>
            <a:r>
              <a:rPr lang="en-US" dirty="0"/>
              <a:t> </a:t>
            </a:r>
            <a:r>
              <a:rPr lang="en-US" dirty="0" err="1"/>
              <a:t>rekan-rekan</a:t>
            </a:r>
            <a:r>
              <a:rPr lang="en-US" dirty="0"/>
              <a:t> dan </a:t>
            </a:r>
            <a:r>
              <a:rPr lang="en-US" dirty="0" err="1"/>
              <a:t>bawahannya</a:t>
            </a:r>
            <a:r>
              <a:rPr lang="en-US" dirty="0"/>
              <a:t>.</a:t>
            </a:r>
          </a:p>
        </p:txBody>
      </p:sp>
      <p:sp>
        <p:nvSpPr>
          <p:cNvPr id="2" name="Freeform 2">
            <a:extLst>
              <a:ext uri="{FF2B5EF4-FFF2-40B4-BE49-F238E27FC236}">
                <a16:creationId xmlns:a16="http://schemas.microsoft.com/office/drawing/2014/main" id="{CBDAB9CE-6171-B4A4-DC86-B134237AC1AA}"/>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CCCD9A66-187B-B0A6-584D-6ADF05CA7B57}"/>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D9A173F8-BC02-E493-2F4C-C42D3BF54B8E}"/>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C6CA6F10-2A19-F64B-E428-33DF299008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p:tgtEl>
                                          <p:spTgt spid="71682"/>
                                        </p:tgtEl>
                                      </p:cBhvr>
                                    </p:animEffect>
                                    <p:animScale>
                                      <p:cBhvr>
                                        <p:cTn id="7" dur="250" autoRev="1" fill="hold"/>
                                        <p:tgtEl>
                                          <p:spTgt spid="716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4BA7841-D058-2DE8-D176-B0FB8A12E81E}"/>
              </a:ext>
            </a:extLst>
          </p:cNvPr>
          <p:cNvSpPr>
            <a:spLocks noGrp="1" noChangeArrowheads="1"/>
          </p:cNvSpPr>
          <p:nvPr>
            <p:ph type="title"/>
          </p:nvPr>
        </p:nvSpPr>
        <p:spPr>
          <a:xfrm>
            <a:off x="752764" y="654415"/>
            <a:ext cx="10515600" cy="1325563"/>
          </a:xfrm>
        </p:spPr>
        <p:txBody>
          <a:bodyPr>
            <a:normAutofit/>
          </a:bodyPr>
          <a:lstStyle/>
          <a:p>
            <a:pPr eaLnBrk="1" hangingPunct="1">
              <a:defRPr/>
            </a:pPr>
            <a:r>
              <a:rPr lang="en-US" sz="3200" b="1" dirty="0">
                <a:latin typeface="Cambria" panose="02040503050406030204" pitchFamily="18" charset="0"/>
                <a:ea typeface="Cambria" panose="02040503050406030204" pitchFamily="18" charset="0"/>
              </a:rPr>
              <a:t>HARAPAN MANAJEMEN KEPADA MANAJEMEN KANTOR</a:t>
            </a:r>
          </a:p>
        </p:txBody>
      </p:sp>
      <p:sp>
        <p:nvSpPr>
          <p:cNvPr id="72707" name="Rectangle 3">
            <a:extLst>
              <a:ext uri="{FF2B5EF4-FFF2-40B4-BE49-F238E27FC236}">
                <a16:creationId xmlns:a16="http://schemas.microsoft.com/office/drawing/2014/main" id="{00348016-092B-8929-2F04-E69B7F1A2BD9}"/>
              </a:ext>
            </a:extLst>
          </p:cNvPr>
          <p:cNvSpPr>
            <a:spLocks noGrp="1" noChangeArrowheads="1"/>
          </p:cNvSpPr>
          <p:nvPr>
            <p:ph type="body" idx="1"/>
          </p:nvPr>
        </p:nvSpPr>
        <p:spPr>
          <a:xfrm>
            <a:off x="923636" y="1752600"/>
            <a:ext cx="10515600" cy="5105400"/>
          </a:xfrm>
        </p:spPr>
        <p:txBody>
          <a:bodyPr>
            <a:normAutofit/>
          </a:bodyPr>
          <a:lstStyle/>
          <a:p>
            <a:pPr marL="514350" indent="-514350" algn="just" eaLnBrk="1" hangingPunct="1">
              <a:lnSpc>
                <a:spcPct val="90000"/>
              </a:lnSpc>
              <a:buFont typeface="+mj-lt"/>
              <a:buAutoNum type="arabicPeriod"/>
              <a:defRPr/>
            </a:pPr>
            <a:r>
              <a:rPr lang="en-US" dirty="0" err="1">
                <a:latin typeface="Cambria" panose="02040503050406030204" pitchFamily="18" charset="0"/>
                <a:ea typeface="Cambria" panose="02040503050406030204" pitchFamily="18" charset="0"/>
              </a:rPr>
              <a:t>Manajer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hendaknya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memperoleh</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melatih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pekerja-pekerja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kunci</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asisten-asisten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untuk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mengawasi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pekerjaan</a:t>
            </a:r>
            <a:r>
              <a:rPr lang="en-US" dirty="0">
                <a:latin typeface="Cambria" panose="02040503050406030204" pitchFamily="18" charset="0"/>
                <a:ea typeface="Cambria" panose="02040503050406030204" pitchFamily="18" charset="0"/>
              </a:rPr>
              <a:t> di </a:t>
            </a:r>
            <a:r>
              <a:rPr lang="en-US" dirty="0" err="1">
                <a:latin typeface="Cambria" panose="02040503050406030204" pitchFamily="18" charset="0"/>
                <a:ea typeface="Cambria" panose="02040503050406030204" pitchFamily="18" charset="0"/>
              </a:rPr>
              <a:t>bawah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pengawasannya</a:t>
            </a:r>
            <a:endParaRPr lang="en-US" dirty="0">
              <a:latin typeface="Cambria" panose="02040503050406030204" pitchFamily="18" charset="0"/>
              <a:ea typeface="Cambria" panose="02040503050406030204" pitchFamily="18" charset="0"/>
            </a:endParaRPr>
          </a:p>
          <a:p>
            <a:pPr marL="514350" indent="-514350" algn="just" eaLnBrk="1" hangingPunct="1">
              <a:lnSpc>
                <a:spcPct val="90000"/>
              </a:lnSpc>
              <a:buFont typeface="+mj-lt"/>
              <a:buAutoNum type="arabicPeriod"/>
              <a:defRPr/>
            </a:pPr>
            <a:r>
              <a:rPr lang="en-US" dirty="0" err="1">
                <a:latin typeface="Cambria" panose="02040503050406030204" pitchFamily="18" charset="0"/>
                <a:ea typeface="Cambria" panose="02040503050406030204" pitchFamily="18" charset="0"/>
              </a:rPr>
              <a:t>Manajer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hendaknya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menyisihkan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waktu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untuk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mengembangkan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dirinya</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mengembangkan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sifat-sifat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kepribadiannya</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merupakan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karanter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eksekutif</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berhasil</a:t>
            </a:r>
            <a:endParaRPr lang="en-US" dirty="0">
              <a:latin typeface="Cambria" panose="02040503050406030204" pitchFamily="18" charset="0"/>
              <a:ea typeface="Cambria" panose="02040503050406030204" pitchFamily="18" charset="0"/>
            </a:endParaRPr>
          </a:p>
          <a:p>
            <a:pPr marL="514350" indent="-514350" algn="just" eaLnBrk="1" hangingPunct="1">
              <a:lnSpc>
                <a:spcPct val="90000"/>
              </a:lnSpc>
              <a:buFont typeface="+mj-lt"/>
              <a:buAutoNum type="arabicPeriod"/>
              <a:defRPr/>
            </a:pPr>
            <a:r>
              <a:rPr lang="en-US" dirty="0" err="1">
                <a:latin typeface="Cambria" panose="02040503050406030204" pitchFamily="18" charset="0"/>
                <a:ea typeface="Cambria" panose="02040503050406030204" pitchFamily="18" charset="0"/>
              </a:rPr>
              <a:t>Manajer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hendaknya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meramalkan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membayangkan</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merencanakan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pemecahan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masalah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terjadi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esok</a:t>
            </a:r>
            <a:r>
              <a:rPr lang="en-US" dirty="0">
                <a:latin typeface="Cambria" panose="02040503050406030204" pitchFamily="18" charset="0"/>
                <a:ea typeface="Cambria" panose="02040503050406030204" pitchFamily="18" charset="0"/>
              </a:rPr>
              <a:t>.</a:t>
            </a:r>
          </a:p>
        </p:txBody>
      </p:sp>
      <p:sp>
        <p:nvSpPr>
          <p:cNvPr id="2" name="Freeform 2">
            <a:extLst>
              <a:ext uri="{FF2B5EF4-FFF2-40B4-BE49-F238E27FC236}">
                <a16:creationId xmlns:a16="http://schemas.microsoft.com/office/drawing/2014/main" id="{75829BB4-7A85-2119-FCA0-FF5C0E98EEB3}"/>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AFF83BF0-2D50-4F9D-24DB-27630E0FBEBB}"/>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A32477B5-2F0E-3B0B-24C9-995969C30F9E}"/>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BE1988D5-3642-F153-86DA-58666463B6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3"/>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2707">
                                            <p:txEl>
                                              <p:pRg st="0" end="0"/>
                                            </p:txEl>
                                          </p:spTgt>
                                        </p:tgtEl>
                                        <p:attrNameLst>
                                          <p:attrName>style.visibility</p:attrName>
                                        </p:attrNameLst>
                                      </p:cBhvr>
                                      <p:to>
                                        <p:strVal val="visible"/>
                                      </p:to>
                                    </p:set>
                                    <p:anim calcmode="lin" valueType="num">
                                      <p:cBhvr>
                                        <p:cTn id="14" dur="1000" fill="hold"/>
                                        <p:tgtEl>
                                          <p:spTgt spid="7270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270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27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2707">
                                            <p:txEl>
                                              <p:pRg st="1" end="1"/>
                                            </p:txEl>
                                          </p:spTgt>
                                        </p:tgtEl>
                                        <p:attrNameLst>
                                          <p:attrName>style.visibility</p:attrName>
                                        </p:attrNameLst>
                                      </p:cBhvr>
                                      <p:to>
                                        <p:strVal val="visible"/>
                                      </p:to>
                                    </p:set>
                                    <p:anim calcmode="lin" valueType="num">
                                      <p:cBhvr>
                                        <p:cTn id="21" dur="1000" fill="hold"/>
                                        <p:tgtEl>
                                          <p:spTgt spid="7270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7270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727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72707">
                                            <p:txEl>
                                              <p:pRg st="2" end="2"/>
                                            </p:txEl>
                                          </p:spTgt>
                                        </p:tgtEl>
                                        <p:attrNameLst>
                                          <p:attrName>style.visibility</p:attrName>
                                        </p:attrNameLst>
                                      </p:cBhvr>
                                      <p:to>
                                        <p:strVal val="visible"/>
                                      </p:to>
                                    </p:set>
                                    <p:anim calcmode="lin" valueType="num">
                                      <p:cBhvr>
                                        <p:cTn id="28" dur="1000" fill="hold"/>
                                        <p:tgtEl>
                                          <p:spTgt spid="7270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7270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B738FA4-07AB-DA56-B814-2405BE16E706}"/>
              </a:ext>
            </a:extLst>
          </p:cNvPr>
          <p:cNvSpPr>
            <a:spLocks noGrp="1" noChangeArrowheads="1"/>
          </p:cNvSpPr>
          <p:nvPr>
            <p:ph type="title"/>
          </p:nvPr>
        </p:nvSpPr>
        <p:spPr/>
        <p:txBody>
          <a:bodyPr>
            <a:normAutofit/>
          </a:bodyPr>
          <a:lstStyle/>
          <a:p>
            <a:pPr eaLnBrk="1" hangingPunct="1">
              <a:defRPr/>
            </a:pPr>
            <a:r>
              <a:rPr lang="en-US" sz="4800" b="1" dirty="0">
                <a:latin typeface="Cambria" panose="02040503050406030204" pitchFamily="18" charset="0"/>
                <a:ea typeface="Cambria" panose="02040503050406030204" pitchFamily="18" charset="0"/>
              </a:rPr>
              <a:t>PERANAN MANAJER KANTOR</a:t>
            </a:r>
          </a:p>
        </p:txBody>
      </p:sp>
      <p:sp>
        <p:nvSpPr>
          <p:cNvPr id="73731" name="Rectangle 3">
            <a:extLst>
              <a:ext uri="{FF2B5EF4-FFF2-40B4-BE49-F238E27FC236}">
                <a16:creationId xmlns:a16="http://schemas.microsoft.com/office/drawing/2014/main" id="{EA5A589D-77D1-F5A9-CFAC-BA631D5CDA5D}"/>
              </a:ext>
            </a:extLst>
          </p:cNvPr>
          <p:cNvSpPr>
            <a:spLocks noGrp="1" noChangeArrowheads="1"/>
          </p:cNvSpPr>
          <p:nvPr>
            <p:ph type="body" idx="1"/>
          </p:nvPr>
        </p:nvSpPr>
        <p:spPr>
          <a:xfrm>
            <a:off x="988291" y="1752600"/>
            <a:ext cx="9679709" cy="4267200"/>
          </a:xfrm>
        </p:spPr>
        <p:txBody>
          <a:bodyPr/>
          <a:lstStyle/>
          <a:p>
            <a:pPr eaLnBrk="1" hangingPunct="1">
              <a:buFont typeface="Wingdings" panose="05000000000000000000" pitchFamily="2" charset="2"/>
              <a:buNone/>
              <a:defRPr/>
            </a:pPr>
            <a:r>
              <a:rPr lang="en-US" dirty="0" err="1">
                <a:latin typeface="Cambria" panose="02040503050406030204" pitchFamily="18" charset="0"/>
                <a:ea typeface="Cambria" panose="02040503050406030204" pitchFamily="18" charset="0"/>
              </a:rPr>
              <a:t>Menyiapkan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informasi</a:t>
            </a:r>
            <a:r>
              <a:rPr lang="en-US" dirty="0">
                <a:latin typeface="Cambria" panose="02040503050406030204" pitchFamily="18" charset="0"/>
                <a:ea typeface="Cambria" panose="02040503050406030204" pitchFamily="18" charset="0"/>
              </a:rPr>
              <a:t> agar </a:t>
            </a:r>
            <a:r>
              <a:rPr lang="en-US" dirty="0" err="1">
                <a:latin typeface="Cambria" panose="02040503050406030204" pitchFamily="18" charset="0"/>
                <a:ea typeface="Cambria" panose="02040503050406030204" pitchFamily="18" charset="0"/>
              </a:rPr>
              <a:t>manajemen</a:t>
            </a:r>
            <a:endParaRPr lang="en-US" dirty="0">
              <a:latin typeface="Cambria" panose="02040503050406030204" pitchFamily="18" charset="0"/>
              <a:ea typeface="Cambria" panose="02040503050406030204" pitchFamily="18" charset="0"/>
            </a:endParaRPr>
          </a:p>
          <a:p>
            <a:pPr eaLnBrk="1" hangingPunct="1">
              <a:buFont typeface="Wingdings" panose="05000000000000000000" pitchFamily="2" charset="2"/>
              <a:buNone/>
              <a:defRPr/>
            </a:pPr>
            <a:r>
              <a:rPr lang="en-US" dirty="0" err="1">
                <a:latin typeface="Cambria" panose="02040503050406030204" pitchFamily="18" charset="0"/>
                <a:ea typeface="Cambria" panose="02040503050406030204" pitchFamily="18" charset="0"/>
              </a:rPr>
              <a:t>puncak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membuat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keputusan</a:t>
            </a:r>
            <a:r>
              <a:rPr lang="en-US" dirty="0">
                <a:latin typeface="Cambria" panose="02040503050406030204" pitchFamily="18" charset="0"/>
                <a:ea typeface="Cambria" panose="02040503050406030204" pitchFamily="18" charset="0"/>
              </a:rPr>
              <a:t> </a:t>
            </a:r>
          </a:p>
          <a:p>
            <a:pPr eaLnBrk="1" hangingPunct="1">
              <a:buFont typeface="Wingdings" panose="05000000000000000000" pitchFamily="2" charset="2"/>
              <a:buNone/>
              <a:defRPr/>
            </a:pPr>
            <a:r>
              <a:rPr lang="en-US" dirty="0" err="1">
                <a:latin typeface="Cambria" panose="02040503050406030204" pitchFamily="18" charset="0"/>
                <a:ea typeface="Cambria" panose="02040503050406030204" pitchFamily="18" charset="0"/>
              </a:rPr>
              <a:t>Informasi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tersebut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harus</a:t>
            </a:r>
            <a:r>
              <a:rPr lang="en-US" dirty="0">
                <a:latin typeface="Cambria" panose="02040503050406030204" pitchFamily="18" charset="0"/>
                <a:ea typeface="Cambria" panose="02040503050406030204" pitchFamily="18" charset="0"/>
              </a:rPr>
              <a:t> :</a:t>
            </a:r>
          </a:p>
          <a:p>
            <a:pPr eaLnBrk="1" hangingPunct="1">
              <a:buFont typeface="Wingdings" panose="05000000000000000000" pitchFamily="2" charset="2"/>
              <a:buNone/>
              <a:defRPr/>
            </a:pPr>
            <a:r>
              <a:rPr lang="en-US" dirty="0">
                <a:latin typeface="Cambria" panose="02040503050406030204" pitchFamily="18" charset="0"/>
                <a:ea typeface="Cambria" panose="02040503050406030204" pitchFamily="18" charset="0"/>
              </a:rPr>
              <a:t>1. </a:t>
            </a:r>
            <a:r>
              <a:rPr lang="en-US" dirty="0" err="1">
                <a:latin typeface="Cambria" panose="02040503050406030204" pitchFamily="18" charset="0"/>
                <a:ea typeface="Cambria" panose="02040503050406030204" pitchFamily="18" charset="0"/>
              </a:rPr>
              <a:t>Ringkas</a:t>
            </a:r>
            <a:r>
              <a:rPr lang="en-US"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concise</a:t>
            </a:r>
            <a:r>
              <a:rPr lang="en-US" dirty="0">
                <a:latin typeface="Cambria" panose="02040503050406030204" pitchFamily="18" charset="0"/>
                <a:ea typeface="Cambria" panose="02040503050406030204" pitchFamily="18" charset="0"/>
              </a:rPr>
              <a:t>)</a:t>
            </a:r>
          </a:p>
          <a:p>
            <a:pPr eaLnBrk="1" hangingPunct="1">
              <a:buFont typeface="Wingdings" panose="05000000000000000000" pitchFamily="2" charset="2"/>
              <a:buNone/>
              <a:defRPr/>
            </a:pPr>
            <a:r>
              <a:rPr lang="en-US" dirty="0">
                <a:latin typeface="Cambria" panose="02040503050406030204" pitchFamily="18" charset="0"/>
                <a:ea typeface="Cambria" panose="02040503050406030204" pitchFamily="18" charset="0"/>
              </a:rPr>
              <a:t>2. </a:t>
            </a:r>
            <a:r>
              <a:rPr lang="en-US" dirty="0" err="1">
                <a:latin typeface="Cambria" panose="02040503050406030204" pitchFamily="18" charset="0"/>
                <a:ea typeface="Cambria" panose="02040503050406030204" pitchFamily="18" charset="0"/>
              </a:rPr>
              <a:t>Cermat</a:t>
            </a:r>
            <a:r>
              <a:rPr lang="en-US"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accurate</a:t>
            </a:r>
            <a:r>
              <a:rPr lang="en-US" dirty="0">
                <a:latin typeface="Cambria" panose="02040503050406030204" pitchFamily="18" charset="0"/>
                <a:ea typeface="Cambria" panose="02040503050406030204" pitchFamily="18" charset="0"/>
              </a:rPr>
              <a:t>)</a:t>
            </a:r>
          </a:p>
          <a:p>
            <a:pPr eaLnBrk="1" hangingPunct="1">
              <a:buFont typeface="Wingdings" panose="05000000000000000000" pitchFamily="2" charset="2"/>
              <a:buNone/>
              <a:defRPr/>
            </a:pPr>
            <a:r>
              <a:rPr lang="en-US" dirty="0">
                <a:latin typeface="Cambria" panose="02040503050406030204" pitchFamily="18" charset="0"/>
                <a:ea typeface="Cambria" panose="02040503050406030204" pitchFamily="18" charset="0"/>
              </a:rPr>
              <a:t>3. </a:t>
            </a:r>
            <a:r>
              <a:rPr lang="en-US" dirty="0" err="1">
                <a:latin typeface="Cambria" panose="02040503050406030204" pitchFamily="18" charset="0"/>
                <a:ea typeface="Cambria" panose="02040503050406030204" pitchFamily="18" charset="0"/>
              </a:rPr>
              <a:t>Dalam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bentuk</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tepat</a:t>
            </a:r>
            <a:r>
              <a:rPr lang="en-US"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in the correct form</a:t>
            </a:r>
            <a:r>
              <a:rPr lang="en-US" dirty="0">
                <a:latin typeface="Cambria" panose="02040503050406030204" pitchFamily="18" charset="0"/>
                <a:ea typeface="Cambria" panose="02040503050406030204" pitchFamily="18" charset="0"/>
              </a:rPr>
              <a:t>)</a:t>
            </a:r>
          </a:p>
          <a:p>
            <a:pPr eaLnBrk="1" hangingPunct="1">
              <a:buFont typeface="Wingdings" panose="05000000000000000000" pitchFamily="2" charset="2"/>
              <a:buNone/>
              <a:defRPr/>
            </a:pPr>
            <a:r>
              <a:rPr lang="en-US" dirty="0">
                <a:latin typeface="Cambria" panose="02040503050406030204" pitchFamily="18" charset="0"/>
                <a:ea typeface="Cambria" panose="02040503050406030204" pitchFamily="18" charset="0"/>
              </a:rPr>
              <a:t>4. </a:t>
            </a:r>
            <a:r>
              <a:rPr lang="en-US" dirty="0" err="1">
                <a:latin typeface="Cambria" panose="02040503050406030204" pitchFamily="18" charset="0"/>
                <a:ea typeface="Cambria" panose="02040503050406030204" pitchFamily="18" charset="0"/>
              </a:rPr>
              <a:t>Tepat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waktu</a:t>
            </a:r>
            <a:r>
              <a:rPr lang="en-US"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right time</a:t>
            </a:r>
            <a:r>
              <a:rPr lang="en-US" dirty="0">
                <a:latin typeface="Cambria" panose="02040503050406030204" pitchFamily="18" charset="0"/>
                <a:ea typeface="Cambria" panose="02040503050406030204" pitchFamily="18" charset="0"/>
              </a:rPr>
              <a:t>)</a:t>
            </a:r>
          </a:p>
          <a:p>
            <a:pPr eaLnBrk="1" hangingPunct="1">
              <a:buFont typeface="Wingdings" panose="05000000000000000000" pitchFamily="2" charset="2"/>
              <a:buNone/>
              <a:defRPr/>
            </a:pPr>
            <a:r>
              <a:rPr lang="en-US" dirty="0">
                <a:latin typeface="Cambria" panose="02040503050406030204" pitchFamily="18" charset="0"/>
                <a:ea typeface="Cambria" panose="02040503050406030204" pitchFamily="18" charset="0"/>
              </a:rPr>
              <a:t>5. </a:t>
            </a:r>
            <a:r>
              <a:rPr lang="en-US" dirty="0" err="1">
                <a:latin typeface="Cambria" panose="02040503050406030204" pitchFamily="18" charset="0"/>
                <a:ea typeface="Cambria" panose="02040503050406030204" pitchFamily="18" charset="0"/>
              </a:rPr>
              <a:t>Biaya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rendah</a:t>
            </a:r>
            <a:r>
              <a:rPr lang="en-US"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low cost</a:t>
            </a:r>
          </a:p>
        </p:txBody>
      </p:sp>
      <p:sp>
        <p:nvSpPr>
          <p:cNvPr id="2" name="Freeform 2">
            <a:extLst>
              <a:ext uri="{FF2B5EF4-FFF2-40B4-BE49-F238E27FC236}">
                <a16:creationId xmlns:a16="http://schemas.microsoft.com/office/drawing/2014/main" id="{9B13FC06-6091-5A41-A0D7-FAD11A6419E7}"/>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05CD8EC2-45F9-9AAF-A04E-0996D29BDC65}"/>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6FBD9368-3706-D5CC-3110-D69A0CF5464B}"/>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125FF0A2-450D-68BB-87AC-19B509F1AC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2000" fill="hold"/>
                                        <p:tgtEl>
                                          <p:spTgt spid="73730"/>
                                        </p:tgtEl>
                                        <p:attrNameLst>
                                          <p:attrName>ppt_w</p:attrName>
                                        </p:attrNameLst>
                                      </p:cBhvr>
                                      <p:tavLst>
                                        <p:tav tm="0">
                                          <p:val>
                                            <p:strVal val="#ppt_w"/>
                                          </p:val>
                                        </p:tav>
                                        <p:tav tm="100000">
                                          <p:val>
                                            <p:strVal val="#ppt_w"/>
                                          </p:val>
                                        </p:tav>
                                      </p:tavLst>
                                    </p:anim>
                                    <p:anim calcmode="lin" valueType="num">
                                      <p:cBhvr>
                                        <p:cTn id="8" dur="2000" fill="hold"/>
                                        <p:tgtEl>
                                          <p:spTgt spid="7373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3730"/>
                                        </p:tgtEl>
                                        <p:attrNameLst>
                                          <p:attrName>ppt_x</p:attrName>
                                        </p:attrNameLst>
                                      </p:cBhvr>
                                      <p:tavLst>
                                        <p:tav tm="0">
                                          <p:val>
                                            <p:strVal val="#ppt_x-.4"/>
                                          </p:val>
                                        </p:tav>
                                        <p:tav tm="100000">
                                          <p:val>
                                            <p:strVal val="#ppt_x"/>
                                          </p:val>
                                        </p:tav>
                                      </p:tavLst>
                                    </p:anim>
                                    <p:anim calcmode="lin" valueType="num">
                                      <p:cBhvr>
                                        <p:cTn id="10" dur="2000" fill="hold"/>
                                        <p:tgtEl>
                                          <p:spTgt spid="7373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73731">
                                            <p:txEl>
                                              <p:pRg st="0" end="0"/>
                                            </p:txEl>
                                          </p:spTgt>
                                        </p:tgtEl>
                                        <p:attrNameLst>
                                          <p:attrName>style.visibility</p:attrName>
                                        </p:attrNameLst>
                                      </p:cBhvr>
                                      <p:to>
                                        <p:strVal val="visible"/>
                                      </p:to>
                                    </p:set>
                                    <p:animEffect transition="in" filter="fade">
                                      <p:cBhvr>
                                        <p:cTn id="15" dur="500">
                                          <p:stCondLst>
                                            <p:cond delay="0"/>
                                          </p:stCondLst>
                                        </p:cTn>
                                        <p:tgtEl>
                                          <p:spTgt spid="73731">
                                            <p:txEl>
                                              <p:pRg st="0" end="0"/>
                                            </p:txEl>
                                          </p:spTgt>
                                        </p:tgtEl>
                                      </p:cBhvr>
                                    </p:animEffect>
                                    <p:anim calcmode="lin" valueType="num">
                                      <p:cBhvr>
                                        <p:cTn id="16" dur="500" fill="hold">
                                          <p:stCondLst>
                                            <p:cond delay="0"/>
                                          </p:stCondLst>
                                        </p:cTn>
                                        <p:tgtEl>
                                          <p:spTgt spid="7373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73731">
                                            <p:txEl>
                                              <p:pRg st="1" end="1"/>
                                            </p:txEl>
                                          </p:spTgt>
                                        </p:tgtEl>
                                        <p:attrNameLst>
                                          <p:attrName>style.visibility</p:attrName>
                                        </p:attrNameLst>
                                      </p:cBhvr>
                                      <p:to>
                                        <p:strVal val="visible"/>
                                      </p:to>
                                    </p:set>
                                    <p:animEffect transition="in" filter="fade">
                                      <p:cBhvr>
                                        <p:cTn id="22" dur="500">
                                          <p:stCondLst>
                                            <p:cond delay="0"/>
                                          </p:stCondLst>
                                        </p:cTn>
                                        <p:tgtEl>
                                          <p:spTgt spid="73731">
                                            <p:txEl>
                                              <p:pRg st="1" end="1"/>
                                            </p:txEl>
                                          </p:spTgt>
                                        </p:tgtEl>
                                      </p:cBhvr>
                                    </p:animEffect>
                                    <p:anim calcmode="lin" valueType="num">
                                      <p:cBhvr>
                                        <p:cTn id="23" dur="500" fill="hold">
                                          <p:stCondLst>
                                            <p:cond delay="0"/>
                                          </p:stCondLst>
                                        </p:cTn>
                                        <p:tgtEl>
                                          <p:spTgt spid="73731">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nodeType="clickEffect">
                                  <p:stCondLst>
                                    <p:cond delay="0"/>
                                  </p:stCondLst>
                                  <p:iterate type="lt">
                                    <p:tmPct val="10000"/>
                                  </p:iterate>
                                  <p:childTnLst>
                                    <p:set>
                                      <p:cBhvr>
                                        <p:cTn id="28" dur="1" fill="hold">
                                          <p:stCondLst>
                                            <p:cond delay="0"/>
                                          </p:stCondLst>
                                        </p:cTn>
                                        <p:tgtEl>
                                          <p:spTgt spid="73731">
                                            <p:txEl>
                                              <p:pRg st="2" end="2"/>
                                            </p:txEl>
                                          </p:spTgt>
                                        </p:tgtEl>
                                        <p:attrNameLst>
                                          <p:attrName>style.visibility</p:attrName>
                                        </p:attrNameLst>
                                      </p:cBhvr>
                                      <p:to>
                                        <p:strVal val="visible"/>
                                      </p:to>
                                    </p:set>
                                    <p:animEffect transition="in" filter="fade">
                                      <p:cBhvr>
                                        <p:cTn id="29" dur="500">
                                          <p:stCondLst>
                                            <p:cond delay="0"/>
                                          </p:stCondLst>
                                        </p:cTn>
                                        <p:tgtEl>
                                          <p:spTgt spid="73731">
                                            <p:txEl>
                                              <p:pRg st="2" end="2"/>
                                            </p:txEl>
                                          </p:spTgt>
                                        </p:tgtEl>
                                      </p:cBhvr>
                                    </p:animEffect>
                                    <p:anim calcmode="lin" valueType="num">
                                      <p:cBhvr>
                                        <p:cTn id="30" dur="500" fill="hold">
                                          <p:stCondLst>
                                            <p:cond delay="0"/>
                                          </p:stCondLst>
                                        </p:cTn>
                                        <p:tgtEl>
                                          <p:spTgt spid="73731">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nodeType="clickEffect">
                                  <p:stCondLst>
                                    <p:cond delay="0"/>
                                  </p:stCondLst>
                                  <p:iterate type="lt">
                                    <p:tmPct val="10000"/>
                                  </p:iterate>
                                  <p:childTnLst>
                                    <p:set>
                                      <p:cBhvr>
                                        <p:cTn id="35" dur="1" fill="hold">
                                          <p:stCondLst>
                                            <p:cond delay="0"/>
                                          </p:stCondLst>
                                        </p:cTn>
                                        <p:tgtEl>
                                          <p:spTgt spid="73731">
                                            <p:txEl>
                                              <p:pRg st="3" end="3"/>
                                            </p:txEl>
                                          </p:spTgt>
                                        </p:tgtEl>
                                        <p:attrNameLst>
                                          <p:attrName>style.visibility</p:attrName>
                                        </p:attrNameLst>
                                      </p:cBhvr>
                                      <p:to>
                                        <p:strVal val="visible"/>
                                      </p:to>
                                    </p:set>
                                    <p:animEffect transition="in" filter="fade">
                                      <p:cBhvr>
                                        <p:cTn id="36" dur="500">
                                          <p:stCondLst>
                                            <p:cond delay="0"/>
                                          </p:stCondLst>
                                        </p:cTn>
                                        <p:tgtEl>
                                          <p:spTgt spid="73731">
                                            <p:txEl>
                                              <p:pRg st="3" end="3"/>
                                            </p:txEl>
                                          </p:spTgt>
                                        </p:tgtEl>
                                      </p:cBhvr>
                                    </p:animEffect>
                                    <p:anim calcmode="lin" valueType="num">
                                      <p:cBhvr>
                                        <p:cTn id="37" dur="500" fill="hold">
                                          <p:stCondLst>
                                            <p:cond delay="0"/>
                                          </p:stCondLst>
                                        </p:cTn>
                                        <p:tgtEl>
                                          <p:spTgt spid="73731">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nodeType="clickEffect">
                                  <p:stCondLst>
                                    <p:cond delay="0"/>
                                  </p:stCondLst>
                                  <p:iterate type="lt">
                                    <p:tmPct val="10000"/>
                                  </p:iterate>
                                  <p:childTnLst>
                                    <p:set>
                                      <p:cBhvr>
                                        <p:cTn id="42" dur="1" fill="hold">
                                          <p:stCondLst>
                                            <p:cond delay="0"/>
                                          </p:stCondLst>
                                        </p:cTn>
                                        <p:tgtEl>
                                          <p:spTgt spid="73731">
                                            <p:txEl>
                                              <p:pRg st="4" end="4"/>
                                            </p:txEl>
                                          </p:spTgt>
                                        </p:tgtEl>
                                        <p:attrNameLst>
                                          <p:attrName>style.visibility</p:attrName>
                                        </p:attrNameLst>
                                      </p:cBhvr>
                                      <p:to>
                                        <p:strVal val="visible"/>
                                      </p:to>
                                    </p:set>
                                    <p:animEffect transition="in" filter="fade">
                                      <p:cBhvr>
                                        <p:cTn id="43" dur="500">
                                          <p:stCondLst>
                                            <p:cond delay="0"/>
                                          </p:stCondLst>
                                        </p:cTn>
                                        <p:tgtEl>
                                          <p:spTgt spid="73731">
                                            <p:txEl>
                                              <p:pRg st="4" end="4"/>
                                            </p:txEl>
                                          </p:spTgt>
                                        </p:tgtEl>
                                      </p:cBhvr>
                                    </p:animEffect>
                                    <p:anim calcmode="lin" valueType="num">
                                      <p:cBhvr>
                                        <p:cTn id="44" dur="500" fill="hold">
                                          <p:stCondLst>
                                            <p:cond delay="0"/>
                                          </p:stCondLst>
                                        </p:cTn>
                                        <p:tgtEl>
                                          <p:spTgt spid="73731">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nodeType="clickEffect">
                                  <p:stCondLst>
                                    <p:cond delay="0"/>
                                  </p:stCondLst>
                                  <p:iterate type="lt">
                                    <p:tmPct val="10000"/>
                                  </p:iterate>
                                  <p:childTnLst>
                                    <p:set>
                                      <p:cBhvr>
                                        <p:cTn id="49" dur="1" fill="hold">
                                          <p:stCondLst>
                                            <p:cond delay="0"/>
                                          </p:stCondLst>
                                        </p:cTn>
                                        <p:tgtEl>
                                          <p:spTgt spid="73731">
                                            <p:txEl>
                                              <p:pRg st="5" end="5"/>
                                            </p:txEl>
                                          </p:spTgt>
                                        </p:tgtEl>
                                        <p:attrNameLst>
                                          <p:attrName>style.visibility</p:attrName>
                                        </p:attrNameLst>
                                      </p:cBhvr>
                                      <p:to>
                                        <p:strVal val="visible"/>
                                      </p:to>
                                    </p:set>
                                    <p:animEffect transition="in" filter="fade">
                                      <p:cBhvr>
                                        <p:cTn id="50" dur="500">
                                          <p:stCondLst>
                                            <p:cond delay="0"/>
                                          </p:stCondLst>
                                        </p:cTn>
                                        <p:tgtEl>
                                          <p:spTgt spid="73731">
                                            <p:txEl>
                                              <p:pRg st="5" end="5"/>
                                            </p:txEl>
                                          </p:spTgt>
                                        </p:tgtEl>
                                      </p:cBhvr>
                                    </p:animEffect>
                                    <p:anim calcmode="lin" valueType="num">
                                      <p:cBhvr>
                                        <p:cTn id="51" dur="500" fill="hold">
                                          <p:stCondLst>
                                            <p:cond delay="0"/>
                                          </p:stCondLst>
                                        </p:cTn>
                                        <p:tgtEl>
                                          <p:spTgt spid="73731">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73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nodeType="clickEffect">
                                  <p:stCondLst>
                                    <p:cond delay="0"/>
                                  </p:stCondLst>
                                  <p:iterate type="lt">
                                    <p:tmPct val="10000"/>
                                  </p:iterate>
                                  <p:childTnLst>
                                    <p:set>
                                      <p:cBhvr>
                                        <p:cTn id="56" dur="1" fill="hold">
                                          <p:stCondLst>
                                            <p:cond delay="0"/>
                                          </p:stCondLst>
                                        </p:cTn>
                                        <p:tgtEl>
                                          <p:spTgt spid="73731">
                                            <p:txEl>
                                              <p:pRg st="6" end="6"/>
                                            </p:txEl>
                                          </p:spTgt>
                                        </p:tgtEl>
                                        <p:attrNameLst>
                                          <p:attrName>style.visibility</p:attrName>
                                        </p:attrNameLst>
                                      </p:cBhvr>
                                      <p:to>
                                        <p:strVal val="visible"/>
                                      </p:to>
                                    </p:set>
                                    <p:animEffect transition="in" filter="fade">
                                      <p:cBhvr>
                                        <p:cTn id="57" dur="500">
                                          <p:stCondLst>
                                            <p:cond delay="0"/>
                                          </p:stCondLst>
                                        </p:cTn>
                                        <p:tgtEl>
                                          <p:spTgt spid="73731">
                                            <p:txEl>
                                              <p:pRg st="6" end="6"/>
                                            </p:txEl>
                                          </p:spTgt>
                                        </p:tgtEl>
                                      </p:cBhvr>
                                    </p:animEffect>
                                    <p:anim calcmode="lin" valueType="num">
                                      <p:cBhvr>
                                        <p:cTn id="58" dur="500" fill="hold">
                                          <p:stCondLst>
                                            <p:cond delay="0"/>
                                          </p:stCondLst>
                                        </p:cTn>
                                        <p:tgtEl>
                                          <p:spTgt spid="73731">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73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nodeType="clickEffect">
                                  <p:stCondLst>
                                    <p:cond delay="0"/>
                                  </p:stCondLst>
                                  <p:iterate type="lt">
                                    <p:tmPct val="10000"/>
                                  </p:iterate>
                                  <p:childTnLst>
                                    <p:set>
                                      <p:cBhvr>
                                        <p:cTn id="63" dur="1" fill="hold">
                                          <p:stCondLst>
                                            <p:cond delay="0"/>
                                          </p:stCondLst>
                                        </p:cTn>
                                        <p:tgtEl>
                                          <p:spTgt spid="73731">
                                            <p:txEl>
                                              <p:pRg st="7" end="7"/>
                                            </p:txEl>
                                          </p:spTgt>
                                        </p:tgtEl>
                                        <p:attrNameLst>
                                          <p:attrName>style.visibility</p:attrName>
                                        </p:attrNameLst>
                                      </p:cBhvr>
                                      <p:to>
                                        <p:strVal val="visible"/>
                                      </p:to>
                                    </p:set>
                                    <p:animEffect transition="in" filter="fade">
                                      <p:cBhvr>
                                        <p:cTn id="64" dur="500">
                                          <p:stCondLst>
                                            <p:cond delay="0"/>
                                          </p:stCondLst>
                                        </p:cTn>
                                        <p:tgtEl>
                                          <p:spTgt spid="73731">
                                            <p:txEl>
                                              <p:pRg st="7" end="7"/>
                                            </p:txEl>
                                          </p:spTgt>
                                        </p:tgtEl>
                                      </p:cBhvr>
                                    </p:animEffect>
                                    <p:anim calcmode="lin" valueType="num">
                                      <p:cBhvr>
                                        <p:cTn id="65" dur="500" fill="hold">
                                          <p:stCondLst>
                                            <p:cond delay="0"/>
                                          </p:stCondLst>
                                        </p:cTn>
                                        <p:tgtEl>
                                          <p:spTgt spid="73731">
                                            <p:txEl>
                                              <p:pRg st="7" end="7"/>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737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3852-A027-2EF1-26C1-7B59DCA1C7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813563-BF5F-9DA7-323D-084DD899A1C0}"/>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E3021956-C1CA-B678-23E0-3F5E4A24FF61}"/>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A24A16A0-DE11-633F-4015-87242741CAFD}"/>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15" name="Picture 14">
            <a:extLst>
              <a:ext uri="{FF2B5EF4-FFF2-40B4-BE49-F238E27FC236}">
                <a16:creationId xmlns:a16="http://schemas.microsoft.com/office/drawing/2014/main" id="{1147E008-82AE-A882-6CE5-D140EFC9FB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
        <p:nvSpPr>
          <p:cNvPr id="5" name="Rectangle 2">
            <a:extLst>
              <a:ext uri="{FF2B5EF4-FFF2-40B4-BE49-F238E27FC236}">
                <a16:creationId xmlns:a16="http://schemas.microsoft.com/office/drawing/2014/main" id="{8403D016-4D4D-9FF3-0AFC-412FB3D919A5}"/>
              </a:ext>
            </a:extLst>
          </p:cNvPr>
          <p:cNvSpPr txBox="1">
            <a:spLocks noChangeArrowheads="1"/>
          </p:cNvSpPr>
          <p:nvPr/>
        </p:nvSpPr>
        <p:spPr>
          <a:xfrm>
            <a:off x="838200" y="27662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t>TERIMA KASIH</a:t>
            </a:r>
          </a:p>
        </p:txBody>
      </p:sp>
    </p:spTree>
    <p:extLst>
      <p:ext uri="{BB962C8B-B14F-4D97-AF65-F5344CB8AC3E}">
        <p14:creationId xmlns:p14="http://schemas.microsoft.com/office/powerpoint/2010/main" val="30690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
                                          </p:val>
                                        </p:tav>
                                        <p:tav tm="100000">
                                          <p:val>
                                            <p:strVal val="#ppt_w"/>
                                          </p:val>
                                        </p:tav>
                                      </p:tavLst>
                                    </p:anim>
                                    <p:anim calcmode="lin" valueType="num">
                                      <p:cBhvr>
                                        <p:cTn id="8" dur="2000" fill="hold"/>
                                        <p:tgtEl>
                                          <p:spTgt spid="5"/>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4"/>
                                          </p:val>
                                        </p:tav>
                                        <p:tav tm="100000">
                                          <p:val>
                                            <p:strVal val="#ppt_x"/>
                                          </p:val>
                                        </p:tav>
                                      </p:tavLst>
                                    </p:anim>
                                    <p:anim calcmode="lin" valueType="num">
                                      <p:cBhvr>
                                        <p:cTn id="10" dur="2000" fill="hold"/>
                                        <p:tgtEl>
                                          <p:spTgt spid="5"/>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726618" y="1691859"/>
            <a:ext cx="4148965" cy="4522033"/>
          </a:xfrm>
          <a:custGeom>
            <a:avLst/>
            <a:gdLst/>
            <a:ahLst/>
            <a:cxnLst/>
            <a:rect l="l" t="t" r="r" b="b"/>
            <a:pathLst>
              <a:path w="6223447" h="6783049">
                <a:moveTo>
                  <a:pt x="0" y="0"/>
                </a:moveTo>
                <a:lnTo>
                  <a:pt x="6223448" y="0"/>
                </a:lnTo>
                <a:lnTo>
                  <a:pt x="6223448" y="6783049"/>
                </a:lnTo>
                <a:lnTo>
                  <a:pt x="0" y="6783049"/>
                </a:lnTo>
                <a:lnTo>
                  <a:pt x="0" y="0"/>
                </a:lnTo>
                <a:close/>
              </a:path>
            </a:pathLst>
          </a:custGeom>
          <a:blipFill>
            <a:blip r:embed="rId2"/>
            <a:stretch>
              <a:fillRect/>
            </a:stretch>
          </a:blipFill>
        </p:spPr>
      </p:sp>
      <p:sp>
        <p:nvSpPr>
          <p:cNvPr id="5" name="TextBox 5"/>
          <p:cNvSpPr txBox="1"/>
          <p:nvPr/>
        </p:nvSpPr>
        <p:spPr>
          <a:xfrm>
            <a:off x="6096000" y="1191961"/>
            <a:ext cx="5410200" cy="651845"/>
          </a:xfrm>
          <a:prstGeom prst="rect">
            <a:avLst/>
          </a:prstGeom>
        </p:spPr>
        <p:txBody>
          <a:bodyPr lIns="0" tIns="0" rIns="0" bIns="0" rtlCol="0" anchor="t">
            <a:spAutoFit/>
          </a:bodyPr>
          <a:lstStyle/>
          <a:p>
            <a:pPr algn="r">
              <a:lnSpc>
                <a:spcPts val="4907"/>
              </a:lnSpc>
            </a:pPr>
            <a:r>
              <a:rPr lang="en-US" sz="5334" b="1" dirty="0" err="1">
                <a:solidFill>
                  <a:srgbClr val="1D74B4"/>
                </a:solidFill>
                <a:latin typeface="Poppins Semi-Bold"/>
                <a:ea typeface="Poppins Semi-Bold"/>
                <a:cs typeface="Poppins Semi-Bold"/>
                <a:sym typeface="Poppins Semi-Bold"/>
              </a:rPr>
              <a:t>Pendahuluan</a:t>
            </a:r>
            <a:endParaRPr lang="en-US" sz="5334" b="1" dirty="0">
              <a:solidFill>
                <a:srgbClr val="1D74B4"/>
              </a:solidFill>
              <a:latin typeface="Poppins Semi-Bold"/>
              <a:ea typeface="Poppins Semi-Bold"/>
              <a:cs typeface="Poppins Semi-Bold"/>
              <a:sym typeface="Poppins Semi-Bold"/>
            </a:endParaRPr>
          </a:p>
        </p:txBody>
      </p:sp>
      <p:sp>
        <p:nvSpPr>
          <p:cNvPr id="6" name="TextBox 6"/>
          <p:cNvSpPr txBox="1"/>
          <p:nvPr/>
        </p:nvSpPr>
        <p:spPr>
          <a:xfrm>
            <a:off x="521350" y="2202396"/>
            <a:ext cx="6949714" cy="3600986"/>
          </a:xfrm>
          <a:prstGeom prst="rect">
            <a:avLst/>
          </a:prstGeom>
        </p:spPr>
        <p:txBody>
          <a:bodyPr wrap="square" lIns="0" tIns="0" rIns="0" bIns="0" rtlCol="0" anchor="t">
            <a:spAutoFit/>
          </a:bodyPr>
          <a:lstStyle/>
          <a:p>
            <a:pPr algn="just"/>
            <a:r>
              <a:rPr lang="en-US" sz="1800" kern="0" dirty="0">
                <a:effectLst/>
                <a:latin typeface="Cambria" panose="02040503050406030204" pitchFamily="18" charset="0"/>
                <a:ea typeface="Calibri" panose="020F0502020204030204" pitchFamily="34" charset="0"/>
                <a:cs typeface="Calibri" panose="020F0502020204030204" pitchFamily="34" charset="0"/>
              </a:rPr>
              <a:t>Mata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kuliah</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ini</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menggunakan</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pendekatan</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PjBL</a:t>
            </a:r>
            <a:r>
              <a:rPr lang="en-US" sz="1800" kern="0" dirty="0">
                <a:effectLst/>
                <a:latin typeface="Cambria" panose="02040503050406030204" pitchFamily="18" charset="0"/>
                <a:ea typeface="Calibri" panose="020F0502020204030204" pitchFamily="34" charset="0"/>
                <a:cs typeface="Calibri" panose="020F0502020204030204" pitchFamily="34" charset="0"/>
              </a:rPr>
              <a:t> dan CBL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bertujuan</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membekali</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mahasiswa</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dengan</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pengetahuan</a:t>
            </a:r>
            <a:r>
              <a:rPr lang="en-US" sz="1800" kern="0" dirty="0">
                <a:effectLst/>
                <a:latin typeface="Cambria" panose="02040503050406030204" pitchFamily="18" charset="0"/>
                <a:ea typeface="Calibri" panose="020F0502020204030204" pitchFamily="34" charset="0"/>
                <a:cs typeface="Calibri" panose="020F0502020204030204" pitchFamily="34" charset="0"/>
              </a:rPr>
              <a:t> dan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keterampilan</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mengelola</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kantor</a:t>
            </a:r>
            <a:r>
              <a:rPr lang="en-US" sz="1800" kern="0" dirty="0">
                <a:effectLst/>
                <a:latin typeface="Cambria" panose="02040503050406030204" pitchFamily="18" charset="0"/>
                <a:ea typeface="Calibri" panose="020F0502020204030204" pitchFamily="34" charset="0"/>
                <a:cs typeface="Calibri" panose="020F0502020204030204" pitchFamily="34" charset="0"/>
              </a:rPr>
              <a:t> dan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pekerjaan</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en-US" sz="1800" kern="0" dirty="0" err="1">
                <a:effectLst/>
                <a:latin typeface="Cambria" panose="02040503050406030204" pitchFamily="18" charset="0"/>
                <a:ea typeface="Calibri" panose="020F0502020204030204" pitchFamily="34" charset="0"/>
                <a:cs typeface="Calibri" panose="020F0502020204030204" pitchFamily="34" charset="0"/>
              </a:rPr>
              <a:t>kantor</a:t>
            </a:r>
            <a:r>
              <a:rPr lang="en-US" sz="1800" kern="0" dirty="0">
                <a:effectLst/>
                <a:latin typeface="Cambria" panose="02040503050406030204" pitchFamily="18" charset="0"/>
                <a:ea typeface="Calibri" panose="020F0502020204030204" pitchFamily="34" charset="0"/>
                <a:cs typeface="Calibri" panose="020F0502020204030204" pitchFamily="34" charset="0"/>
              </a:rPr>
              <a:t>. </a:t>
            </a:r>
            <a:r>
              <a:rPr lang="nb-NO" sz="1800" kern="0" dirty="0">
                <a:effectLst/>
                <a:latin typeface="Cambria" panose="02040503050406030204" pitchFamily="18" charset="0"/>
                <a:ea typeface="Calibri" panose="020F0502020204030204" pitchFamily="34" charset="0"/>
                <a:cs typeface="Calibri" panose="020F0502020204030204" pitchFamily="34" charset="0"/>
              </a:rPr>
              <a:t>Oleh karena itu, ruang lingkup kajian pada mata kuliah ini meliputi: konsep dasar manajemen perkantoran, peranan dan kewajiban manajer kantor, organisasi kantor, tata ruang kantor, korespondensi dalam manajemen perkantoran, manajemen arsip, penataan perlengkapan kantor, pemanfaatan teknologi informasi dalam manajemen kantor, efisiensi pekerjaan kantor, studi kasus manajemen kantor. Pendekatan yang digunakan dalam mata kuliah ini adalah pembelajaran berpusat pada mahasiswa (student active learning) dengan memvariasikan empat metode pembelajaran, yaitu: ceramah, diskusi berbasis kelompok, penugasan dan observasi.</a:t>
            </a:r>
            <a:endParaRPr lang="en-US" sz="2000" dirty="0">
              <a:solidFill>
                <a:srgbClr val="000000"/>
              </a:solidFill>
              <a:latin typeface="Cambria" panose="02040503050406030204" pitchFamily="18" charset="0"/>
              <a:ea typeface="Cambria" panose="02040503050406030204" pitchFamily="18" charset="0"/>
              <a:cs typeface="Open Sauce"/>
              <a:sym typeface="Open Sauce"/>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16" y="428379"/>
            <a:ext cx="718649" cy="840817"/>
          </a:xfrm>
          <a:prstGeom prst="rect">
            <a:avLst/>
          </a:prstGeom>
        </p:spPr>
      </p:pic>
      <p:sp>
        <p:nvSpPr>
          <p:cNvPr id="11" name="Rectangle 10"/>
          <p:cNvSpPr/>
          <p:nvPr/>
        </p:nvSpPr>
        <p:spPr>
          <a:xfrm>
            <a:off x="4868269" y="1430249"/>
            <a:ext cx="983538" cy="523220"/>
          </a:xfrm>
          <a:prstGeom prst="rect">
            <a:avLst/>
          </a:prstGeom>
          <a:solidFill>
            <a:srgbClr val="FFFF00"/>
          </a:solidFill>
        </p:spPr>
        <p:txBody>
          <a:bodyPr wrap="none">
            <a:spAutoFit/>
          </a:bodyPr>
          <a:lstStyle/>
          <a:p>
            <a:pPr algn="ctr"/>
            <a:r>
              <a:rPr lang="en-US" sz="2800" b="1" dirty="0"/>
              <a:t>4 SKS</a:t>
            </a:r>
          </a:p>
        </p:txBody>
      </p:sp>
      <p:sp>
        <p:nvSpPr>
          <p:cNvPr id="2" name="Freeform 14">
            <a:extLst>
              <a:ext uri="{FF2B5EF4-FFF2-40B4-BE49-F238E27FC236}">
                <a16:creationId xmlns:a16="http://schemas.microsoft.com/office/drawing/2014/main" id="{EFC4E917-6E90-6E3D-4509-D39490B4DFD8}"/>
              </a:ext>
            </a:extLst>
          </p:cNvPr>
          <p:cNvSpPr/>
          <p:nvPr/>
        </p:nvSpPr>
        <p:spPr>
          <a:xfrm>
            <a:off x="7982781" y="2078181"/>
            <a:ext cx="2823766" cy="3465657"/>
          </a:xfrm>
          <a:custGeom>
            <a:avLst/>
            <a:gdLst/>
            <a:ahLst/>
            <a:cxnLst/>
            <a:rect l="l" t="t" r="r" b="b"/>
            <a:pathLst>
              <a:path w="3457957" h="4255265">
                <a:moveTo>
                  <a:pt x="0" y="0"/>
                </a:moveTo>
                <a:lnTo>
                  <a:pt x="3457956" y="0"/>
                </a:lnTo>
                <a:lnTo>
                  <a:pt x="3457956" y="4255265"/>
                </a:lnTo>
                <a:lnTo>
                  <a:pt x="0" y="42552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088136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sp>
        <p:nvSpPr>
          <p:cNvPr id="9" name="TextBox 9"/>
          <p:cNvSpPr txBox="1"/>
          <p:nvPr/>
        </p:nvSpPr>
        <p:spPr>
          <a:xfrm>
            <a:off x="684124" y="641344"/>
            <a:ext cx="6185848" cy="1256754"/>
          </a:xfrm>
          <a:prstGeom prst="rect">
            <a:avLst/>
          </a:prstGeom>
        </p:spPr>
        <p:txBody>
          <a:bodyPr wrap="square" lIns="0" tIns="0" rIns="0" bIns="0" rtlCol="0" anchor="t">
            <a:spAutoFit/>
          </a:bodyPr>
          <a:lstStyle/>
          <a:p>
            <a:pPr>
              <a:lnSpc>
                <a:spcPts val="4907"/>
              </a:lnSpc>
            </a:pPr>
            <a:r>
              <a:rPr lang="en-US" sz="4400" b="1" dirty="0">
                <a:solidFill>
                  <a:srgbClr val="1D74B4"/>
                </a:solidFill>
                <a:latin typeface="Poppins Semi-Bold"/>
                <a:ea typeface="Poppins Semi-Bold"/>
                <a:cs typeface="Poppins Semi-Bold"/>
                <a:sym typeface="Poppins Semi-Bold"/>
              </a:rPr>
              <a:t>PERATURAN PERKULIAHAN</a:t>
            </a:r>
          </a:p>
        </p:txBody>
      </p:sp>
      <p:sp>
        <p:nvSpPr>
          <p:cNvPr id="11" name="TextBox 11"/>
          <p:cNvSpPr txBox="1"/>
          <p:nvPr/>
        </p:nvSpPr>
        <p:spPr>
          <a:xfrm>
            <a:off x="248976" y="1960904"/>
            <a:ext cx="10274197" cy="4616648"/>
          </a:xfrm>
          <a:prstGeom prst="rect">
            <a:avLst/>
          </a:prstGeom>
        </p:spPr>
        <p:txBody>
          <a:bodyPr wrap="square" lIns="0" tIns="0" rIns="0" bIns="0" rtlCol="0" anchor="t">
            <a:spAutoFit/>
          </a:bodyPr>
          <a:lstStyle/>
          <a:p>
            <a:pPr marL="800100" lvl="1" indent="-342900">
              <a:buFont typeface="+mj-lt"/>
              <a:buAutoNum type="arabicPeriod"/>
            </a:pPr>
            <a:r>
              <a:rPr lang="id-ID" sz="2000" dirty="0">
                <a:latin typeface="Cambria" panose="02040503050406030204" pitchFamily="18" charset="0"/>
                <a:ea typeface="Cambria" panose="02040503050406030204" pitchFamily="18" charset="0"/>
              </a:rPr>
              <a:t>Hadir di kelas tepat waktu sesuai dengan waktu yang ditetapkan/ disepakati.</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id-ID" sz="2000" dirty="0">
                <a:latin typeface="Cambria" panose="02040503050406030204" pitchFamily="18" charset="0"/>
                <a:ea typeface="Cambria" panose="02040503050406030204" pitchFamily="18" charset="0"/>
              </a:rPr>
              <a:t>Hadir dalam perkuliahan tatap muka minimal 80% dari jumlah pertemuan ideal</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yaitu</a:t>
            </a:r>
            <a:r>
              <a:rPr lang="en-US" sz="2000" dirty="0">
                <a:latin typeface="Cambria" panose="02040503050406030204" pitchFamily="18" charset="0"/>
                <a:ea typeface="Cambria" panose="02040503050406030204" pitchFamily="18" charset="0"/>
              </a:rPr>
              <a:t> 14 </a:t>
            </a:r>
            <a:r>
              <a:rPr lang="en-US" sz="2000" dirty="0" err="1">
                <a:latin typeface="Cambria" panose="02040503050406030204" pitchFamily="18" charset="0"/>
                <a:ea typeface="Cambria" panose="02040503050406030204" pitchFamily="18" charset="0"/>
              </a:rPr>
              <a:t>pertemuan</a:t>
            </a:r>
            <a:r>
              <a:rPr lang="en-US" sz="2000" dirty="0">
                <a:latin typeface="Cambria" panose="02040503050406030204" pitchFamily="18" charset="0"/>
                <a:ea typeface="Cambria" panose="02040503050406030204" pitchFamily="18" charset="0"/>
              </a:rPr>
              <a:t> di </a:t>
            </a:r>
            <a:r>
              <a:rPr lang="en-US" sz="2000" dirty="0" err="1">
                <a:latin typeface="Cambria" panose="02040503050406030204" pitchFamily="18" charset="0"/>
                <a:ea typeface="Cambria" panose="02040503050406030204" pitchFamily="18" charset="0"/>
              </a:rPr>
              <a:t>luar</a:t>
            </a:r>
            <a:r>
              <a:rPr lang="en-US" sz="2000" dirty="0">
                <a:latin typeface="Cambria" panose="02040503050406030204" pitchFamily="18" charset="0"/>
                <a:ea typeface="Cambria" panose="02040503050406030204" pitchFamily="18" charset="0"/>
              </a:rPr>
              <a:t> UTS </a:t>
            </a:r>
            <a:r>
              <a:rPr lang="en-US" sz="2000" dirty="0" err="1">
                <a:latin typeface="Cambria" panose="02040503050406030204" pitchFamily="18" charset="0"/>
                <a:ea typeface="Cambria" panose="02040503050406030204" pitchFamily="18" charset="0"/>
              </a:rPr>
              <a:t>dan</a:t>
            </a:r>
            <a:r>
              <a:rPr lang="en-US" sz="2000" dirty="0">
                <a:latin typeface="Cambria" panose="02040503050406030204" pitchFamily="18" charset="0"/>
                <a:ea typeface="Cambria" panose="02040503050406030204" pitchFamily="18" charset="0"/>
              </a:rPr>
              <a:t> UAS.</a:t>
            </a:r>
          </a:p>
          <a:p>
            <a:pPr marL="800100" lvl="1" indent="-342900">
              <a:buFont typeface="+mj-lt"/>
              <a:buAutoNum type="arabicPeriod"/>
            </a:pPr>
            <a:r>
              <a:rPr lang="id-ID" sz="2000" dirty="0">
                <a:latin typeface="Cambria" panose="02040503050406030204" pitchFamily="18" charset="0"/>
                <a:ea typeface="Cambria" panose="02040503050406030204" pitchFamily="18" charset="0"/>
              </a:rPr>
              <a:t>Setiap mahasiswa </a:t>
            </a:r>
            <a:r>
              <a:rPr lang="en-US" sz="2000" dirty="0" err="1">
                <a:latin typeface="Cambria" panose="02040503050406030204" pitchFamily="18" charset="0"/>
                <a:ea typeface="Cambria" panose="02040503050406030204" pitchFamily="18" charset="0"/>
              </a:rPr>
              <a:t>berpartisipasi</a:t>
            </a:r>
            <a:r>
              <a:rPr lang="id-ID" sz="2000" dirty="0">
                <a:latin typeface="Cambria" panose="02040503050406030204" pitchFamily="18" charset="0"/>
                <a:ea typeface="Cambria" panose="02040503050406030204" pitchFamily="18" charset="0"/>
              </a:rPr>
              <a:t> aktif dalam perkuliahan.</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id-ID" sz="2000" dirty="0">
                <a:latin typeface="Cambria" panose="02040503050406030204" pitchFamily="18" charset="0"/>
                <a:ea typeface="Cambria" panose="02040503050406030204" pitchFamily="18" charset="0"/>
              </a:rPr>
              <a:t>Toleransi keterlambatan adalah </a:t>
            </a:r>
            <a:r>
              <a:rPr lang="en-US" sz="2000" dirty="0">
                <a:latin typeface="Cambria" panose="02040503050406030204" pitchFamily="18" charset="0"/>
                <a:ea typeface="Cambria" panose="02040503050406030204" pitchFamily="18" charset="0"/>
              </a:rPr>
              <a:t>30 </a:t>
            </a:r>
            <a:r>
              <a:rPr lang="id-ID" sz="2000" dirty="0">
                <a:latin typeface="Cambria" panose="02040503050406030204" pitchFamily="18" charset="0"/>
                <a:ea typeface="Cambria" panose="02040503050406030204" pitchFamily="18" charset="0"/>
              </a:rPr>
              <a:t>menit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kuliah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pagi</a:t>
            </a:r>
            <a:r>
              <a:rPr lang="en-US" sz="2000" dirty="0">
                <a:latin typeface="Cambria" panose="02040503050406030204" pitchFamily="18" charset="0"/>
                <a:ea typeface="Cambria" panose="02040503050406030204" pitchFamily="18" charset="0"/>
              </a:rPr>
              <a:t> pukul.09.00)</a:t>
            </a:r>
            <a:r>
              <a:rPr lang="id-ID" sz="2000" dirty="0">
                <a:latin typeface="Cambria" panose="02040503050406030204" pitchFamily="18" charset="0"/>
                <a:ea typeface="Cambria" panose="02040503050406030204" pitchFamily="18" charset="0"/>
              </a:rPr>
              <a:t>. Jika melewati batas waktu toleransi maka boleh masuk ke dalam kelas tetapi tidak boleh mengisi daftar hadir.</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id-ID" sz="2000" dirty="0">
                <a:latin typeface="Cambria" panose="02040503050406030204" pitchFamily="18" charset="0"/>
                <a:ea typeface="Cambria" panose="02040503050406030204" pitchFamily="18" charset="0"/>
              </a:rPr>
              <a:t>Ada pemberitahuan jika tidak hadir dalam perkuliahan tatap muka.</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id-ID" sz="2000" dirty="0">
                <a:latin typeface="Cambria" panose="02040503050406030204" pitchFamily="18" charset="0"/>
                <a:ea typeface="Cambria" panose="02040503050406030204" pitchFamily="18" charset="0"/>
              </a:rPr>
              <a:t>Selama perkuliahan berlangsung, handphone dalam posisi </a:t>
            </a:r>
            <a:r>
              <a:rPr lang="id-ID" sz="2000" i="1" dirty="0">
                <a:latin typeface="Cambria" panose="02040503050406030204" pitchFamily="18" charset="0"/>
                <a:ea typeface="Cambria" panose="02040503050406030204" pitchFamily="18" charset="0"/>
              </a:rPr>
              <a:t>off atau silent</a:t>
            </a:r>
            <a:r>
              <a:rPr lang="id-ID"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en-US" sz="2000" dirty="0" err="1">
                <a:latin typeface="Cambria" panose="02040503050406030204" pitchFamily="18" charset="0"/>
                <a:ea typeface="Cambria" panose="02040503050406030204" pitchFamily="18" charset="0"/>
              </a:rPr>
              <a:t>Selama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perkuliahan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secara</a:t>
            </a:r>
            <a:r>
              <a:rPr lang="en-US" sz="2000" dirty="0">
                <a:latin typeface="Cambria" panose="02040503050406030204" pitchFamily="18" charset="0"/>
                <a:ea typeface="Cambria" panose="02040503050406030204" pitchFamily="18" charset="0"/>
              </a:rPr>
              <a:t> daring </a:t>
            </a:r>
            <a:r>
              <a:rPr lang="en-US" sz="2000" dirty="0" err="1">
                <a:latin typeface="Cambria" panose="02040503050406030204" pitchFamily="18" charset="0"/>
                <a:ea typeface="Cambria" panose="02040503050406030204" pitchFamily="18" charset="0"/>
              </a:rPr>
              <a:t>tidak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diperkenankan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mematikan</a:t>
            </a:r>
            <a:r>
              <a:rPr lang="en-US" sz="2000" dirty="0">
                <a:latin typeface="Cambria" panose="02040503050406030204" pitchFamily="18" charset="0"/>
                <a:ea typeface="Cambria" panose="02040503050406030204" pitchFamily="18" charset="0"/>
              </a:rPr>
              <a:t> camera/off camera </a:t>
            </a:r>
            <a:r>
              <a:rPr lang="en-US" sz="2000" dirty="0" err="1">
                <a:latin typeface="Cambria" panose="02040503050406030204" pitchFamily="18" charset="0"/>
                <a:ea typeface="Cambria" panose="02040503050406030204" pitchFamily="18" charset="0"/>
              </a:rPr>
              <a:t>kecuali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dalam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kondisi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tertentu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sudah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melalui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izin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sebelum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perkuliahan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dimulai</a:t>
            </a:r>
            <a:r>
              <a:rPr lang="en-US" sz="2000" dirty="0">
                <a:latin typeface="Cambria" panose="02040503050406030204" pitchFamily="18" charset="0"/>
                <a:ea typeface="Cambria" panose="02040503050406030204" pitchFamily="18" charset="0"/>
              </a:rPr>
              <a:t>.</a:t>
            </a:r>
          </a:p>
          <a:p>
            <a:pPr marL="800100" lvl="1" indent="-342900">
              <a:buFont typeface="+mj-lt"/>
              <a:buAutoNum type="arabicPeriod"/>
            </a:pPr>
            <a:r>
              <a:rPr lang="id-ID" sz="2000" dirty="0">
                <a:latin typeface="Cambria" panose="02040503050406030204" pitchFamily="18" charset="0"/>
                <a:ea typeface="Cambria" panose="02040503050406030204" pitchFamily="18" charset="0"/>
              </a:rPr>
              <a:t>Meminta izin (dengan cara mengangkat tangan) jika ingin berbicara, bertanya, menjawab, meninggalkan kelas atau keperluan lain.</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id-ID" sz="2000" dirty="0">
                <a:latin typeface="Cambria" panose="02040503050406030204" pitchFamily="18" charset="0"/>
                <a:ea typeface="Cambria" panose="02040503050406030204" pitchFamily="18" charset="0"/>
              </a:rPr>
              <a:t>Saling menghargai dan tidak membuat kegaduhan/gangguan/ kerusakan dalam kelas.</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id-ID" sz="2000" dirty="0">
                <a:latin typeface="Cambria" panose="02040503050406030204" pitchFamily="18" charset="0"/>
                <a:ea typeface="Cambria" panose="02040503050406030204" pitchFamily="18" charset="0"/>
              </a:rPr>
              <a:t>Tidak boleh ada plagiat dan bentuk pelanggaran norma lainnya.</a:t>
            </a:r>
            <a:endParaRPr lang="en-US" sz="2000" dirty="0">
              <a:latin typeface="Cambria" panose="02040503050406030204" pitchFamily="18" charset="0"/>
              <a:ea typeface="Cambria" panose="02040503050406030204" pitchFamily="18" charset="0"/>
            </a:endParaRPr>
          </a:p>
        </p:txBody>
      </p:sp>
      <p:sp>
        <p:nvSpPr>
          <p:cNvPr id="13" name="Freeform 13"/>
          <p:cNvSpPr/>
          <p:nvPr/>
        </p:nvSpPr>
        <p:spPr>
          <a:xfrm rot="-879486">
            <a:off x="4482270" y="211929"/>
            <a:ext cx="863698" cy="1171115"/>
          </a:xfrm>
          <a:custGeom>
            <a:avLst/>
            <a:gdLst/>
            <a:ahLst/>
            <a:cxnLst/>
            <a:rect l="l" t="t" r="r" b="b"/>
            <a:pathLst>
              <a:path w="1295547" h="1756673">
                <a:moveTo>
                  <a:pt x="0" y="0"/>
                </a:moveTo>
                <a:lnTo>
                  <a:pt x="1295547" y="0"/>
                </a:lnTo>
                <a:lnTo>
                  <a:pt x="1295547" y="1756674"/>
                </a:lnTo>
                <a:lnTo>
                  <a:pt x="0" y="1756674"/>
                </a:lnTo>
                <a:lnTo>
                  <a:pt x="0" y="0"/>
                </a:lnTo>
                <a:close/>
              </a:path>
            </a:pathLst>
          </a:custGeom>
          <a:blipFill>
            <a:blip r:embed="rId6"/>
            <a:stretch>
              <a:fillRect/>
            </a:stretch>
          </a:blipFill>
        </p:spPr>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extLst>
      <p:ext uri="{BB962C8B-B14F-4D97-AF65-F5344CB8AC3E}">
        <p14:creationId xmlns:p14="http://schemas.microsoft.com/office/powerpoint/2010/main" val="378328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9E9C-EA39-155D-F360-3376590FCA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AAEFAC-A24B-0298-2E03-DC78146A19EF}"/>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E7829164-06AA-1632-EDCA-EBC3C4F1E9D7}"/>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283392D6-A599-2C3E-9D83-FCF7ED61A264}"/>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sp>
        <p:nvSpPr>
          <p:cNvPr id="9" name="TextBox 9">
            <a:extLst>
              <a:ext uri="{FF2B5EF4-FFF2-40B4-BE49-F238E27FC236}">
                <a16:creationId xmlns:a16="http://schemas.microsoft.com/office/drawing/2014/main" id="{3050E82A-378F-2989-05A8-1479F1C5848C}"/>
              </a:ext>
            </a:extLst>
          </p:cNvPr>
          <p:cNvSpPr txBox="1"/>
          <p:nvPr/>
        </p:nvSpPr>
        <p:spPr>
          <a:xfrm>
            <a:off x="684124" y="641344"/>
            <a:ext cx="6185848" cy="628377"/>
          </a:xfrm>
          <a:prstGeom prst="rect">
            <a:avLst/>
          </a:prstGeom>
        </p:spPr>
        <p:txBody>
          <a:bodyPr wrap="square" lIns="0" tIns="0" rIns="0" bIns="0" rtlCol="0" anchor="t">
            <a:spAutoFit/>
          </a:bodyPr>
          <a:lstStyle/>
          <a:p>
            <a:pPr>
              <a:lnSpc>
                <a:spcPts val="4907"/>
              </a:lnSpc>
            </a:pPr>
            <a:r>
              <a:rPr lang="en-US" sz="4400" b="1" dirty="0">
                <a:solidFill>
                  <a:srgbClr val="1D74B4"/>
                </a:solidFill>
                <a:latin typeface="Poppins Semi-Bold"/>
                <a:ea typeface="Poppins Semi-Bold"/>
                <a:cs typeface="Poppins Semi-Bold"/>
                <a:sym typeface="Poppins Semi-Bold"/>
              </a:rPr>
              <a:t>MATERI PERKULIAHAN</a:t>
            </a:r>
          </a:p>
        </p:txBody>
      </p:sp>
      <p:sp>
        <p:nvSpPr>
          <p:cNvPr id="11" name="TextBox 11">
            <a:extLst>
              <a:ext uri="{FF2B5EF4-FFF2-40B4-BE49-F238E27FC236}">
                <a16:creationId xmlns:a16="http://schemas.microsoft.com/office/drawing/2014/main" id="{C0B36B87-D4EA-BCBD-8D14-D91C564729D6}"/>
              </a:ext>
            </a:extLst>
          </p:cNvPr>
          <p:cNvSpPr txBox="1"/>
          <p:nvPr/>
        </p:nvSpPr>
        <p:spPr>
          <a:xfrm>
            <a:off x="478194" y="1961931"/>
            <a:ext cx="10274197" cy="3180358"/>
          </a:xfrm>
          <a:prstGeom prst="rect">
            <a:avLst/>
          </a:prstGeom>
        </p:spPr>
        <p:txBody>
          <a:bodyPr wrap="square" lIns="0" tIns="0" rIns="0" bIns="0" rtlCol="0" anchor="t">
            <a:spAutoFit/>
          </a:bodyPr>
          <a:lstStyle/>
          <a:p>
            <a:pPr marL="342900" indent="-342900">
              <a:spcAft>
                <a:spcPts val="800"/>
              </a:spcAft>
              <a:buFont typeface="+mj-lt"/>
              <a:buAutoNum type="arabicPeriod"/>
            </a:pPr>
            <a:r>
              <a:rPr lang="nb-NO" sz="2000" b="1" kern="100" dirty="0">
                <a:effectLst/>
                <a:latin typeface="Cambria" panose="02040503050406030204" pitchFamily="18" charset="0"/>
                <a:ea typeface="Cambria" panose="02040503050406030204" pitchFamily="18" charset="0"/>
                <a:cs typeface="Times New Roman" panose="02020603050405020304" pitchFamily="18" charset="0"/>
              </a:rPr>
              <a:t>Konsep dasar manajemen perkantoran </a:t>
            </a:r>
            <a:endParaRPr lang="en-ID" sz="20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Aft>
                <a:spcPts val="800"/>
              </a:spcAft>
              <a:buFont typeface="+mj-lt"/>
              <a:buAutoNum type="arabicPeriod"/>
            </a:pPr>
            <a:r>
              <a:rPr lang="nb-NO" sz="2000" b="1" kern="100" dirty="0">
                <a:effectLst/>
                <a:latin typeface="Cambria" panose="02040503050406030204" pitchFamily="18" charset="0"/>
                <a:ea typeface="Cambria" panose="02040503050406030204" pitchFamily="18" charset="0"/>
                <a:cs typeface="Times New Roman" panose="02020603050405020304" pitchFamily="18" charset="0"/>
              </a:rPr>
              <a:t>Konsep pekerjaan perkantoran</a:t>
            </a:r>
            <a:endParaRPr lang="en-ID" sz="20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Aft>
                <a:spcPts val="800"/>
              </a:spcAft>
              <a:buFont typeface="+mj-lt"/>
              <a:buAutoNum type="arabicPeriod"/>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Sistem</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perkantoran</a:t>
            </a:r>
            <a:endParaRPr lang="en-ID" sz="20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Aft>
                <a:spcPts val="800"/>
              </a:spcAft>
              <a:buFont typeface="+mj-lt"/>
              <a:buAutoNum type="arabicPeriod"/>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Pengorganisasian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perkantoran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spcAft>
                <a:spcPts val="800"/>
              </a:spcAft>
              <a:buFont typeface="+mj-lt"/>
              <a:buAutoNum type="arabicPeriod"/>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Konsep</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sekretaris</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dan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kesekretariatan</a:t>
            </a:r>
            <a:endParaRPr lang="en-ID" sz="20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Aft>
                <a:spcPts val="800"/>
              </a:spcAft>
              <a:buFont typeface="+mj-lt"/>
              <a:buAutoNum type="arabicPeriod"/>
            </a:pP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Tata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tulis</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bahasa</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Indonesia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menurut</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EYD</a:t>
            </a:r>
          </a:p>
          <a:p>
            <a:pPr marL="342900" indent="-342900">
              <a:spcAft>
                <a:spcPts val="800"/>
              </a:spcAft>
              <a:buFont typeface="+mj-lt"/>
              <a:buAutoNum type="arabicPeriod"/>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Laporan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manajerial</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perkantoran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spcAft>
                <a:spcPts val="800"/>
              </a:spcAft>
              <a:buFont typeface="+mj-lt"/>
              <a:buAutoNum type="arabicPeriod"/>
            </a:pP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UTS</a:t>
            </a:r>
          </a:p>
        </p:txBody>
      </p:sp>
      <p:sp>
        <p:nvSpPr>
          <p:cNvPr id="13" name="Freeform 13">
            <a:extLst>
              <a:ext uri="{FF2B5EF4-FFF2-40B4-BE49-F238E27FC236}">
                <a16:creationId xmlns:a16="http://schemas.microsoft.com/office/drawing/2014/main" id="{C8FD9A95-C78C-2227-9EA2-3B6D0ECF3AC2}"/>
              </a:ext>
            </a:extLst>
          </p:cNvPr>
          <p:cNvSpPr/>
          <p:nvPr/>
        </p:nvSpPr>
        <p:spPr>
          <a:xfrm rot="-879486">
            <a:off x="8241470" y="90222"/>
            <a:ext cx="863698" cy="1171115"/>
          </a:xfrm>
          <a:custGeom>
            <a:avLst/>
            <a:gdLst/>
            <a:ahLst/>
            <a:cxnLst/>
            <a:rect l="l" t="t" r="r" b="b"/>
            <a:pathLst>
              <a:path w="1295547" h="1756673">
                <a:moveTo>
                  <a:pt x="0" y="0"/>
                </a:moveTo>
                <a:lnTo>
                  <a:pt x="1295547" y="0"/>
                </a:lnTo>
                <a:lnTo>
                  <a:pt x="1295547" y="1756674"/>
                </a:lnTo>
                <a:lnTo>
                  <a:pt x="0" y="1756674"/>
                </a:lnTo>
                <a:lnTo>
                  <a:pt x="0" y="0"/>
                </a:lnTo>
                <a:close/>
              </a:path>
            </a:pathLst>
          </a:custGeom>
          <a:blipFill>
            <a:blip r:embed="rId6"/>
            <a:stretch>
              <a:fillRect/>
            </a:stretch>
          </a:blipFill>
        </p:spPr>
      </p:sp>
      <p:pic>
        <p:nvPicPr>
          <p:cNvPr id="15" name="Picture 14">
            <a:extLst>
              <a:ext uri="{FF2B5EF4-FFF2-40B4-BE49-F238E27FC236}">
                <a16:creationId xmlns:a16="http://schemas.microsoft.com/office/drawing/2014/main" id="{CB8CEE30-C450-9501-2A1F-1DDB55F02C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
        <p:nvSpPr>
          <p:cNvPr id="6" name="TextBox 5">
            <a:extLst>
              <a:ext uri="{FF2B5EF4-FFF2-40B4-BE49-F238E27FC236}">
                <a16:creationId xmlns:a16="http://schemas.microsoft.com/office/drawing/2014/main" id="{FF27FA0F-EC88-1B63-9FB8-EABB1A34F2DF}"/>
              </a:ext>
            </a:extLst>
          </p:cNvPr>
          <p:cNvSpPr txBox="1"/>
          <p:nvPr/>
        </p:nvSpPr>
        <p:spPr>
          <a:xfrm>
            <a:off x="6376046" y="1906434"/>
            <a:ext cx="8294254" cy="3241913"/>
          </a:xfrm>
          <a:prstGeom prst="rect">
            <a:avLst/>
          </a:prstGeom>
          <a:noFill/>
        </p:spPr>
        <p:txBody>
          <a:bodyPr wrap="square">
            <a:spAutoFit/>
          </a:bodyPr>
          <a:lstStyle/>
          <a:p>
            <a:pPr marL="342900" indent="-342900">
              <a:spcAft>
                <a:spcPts val="800"/>
              </a:spcAft>
              <a:buFont typeface="+mj-lt"/>
              <a:buAutoNum type="arabicPeriod" startAt="9"/>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Manajemen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Kearsipan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spcAft>
                <a:spcPts val="800"/>
              </a:spcAft>
              <a:buFont typeface="+mj-lt"/>
              <a:buAutoNum type="arabicPeriod" startAt="9"/>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Pengawasan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perkantoran</a:t>
            </a:r>
            <a:endParaRPr lang="en-ID" sz="20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Aft>
                <a:spcPts val="800"/>
              </a:spcAft>
              <a:buFont typeface="+mj-lt"/>
              <a:buAutoNum type="arabicPeriod" startAt="9"/>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Pelayanan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tamu</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dan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telepon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di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kantor</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spcAft>
                <a:spcPts val="800"/>
              </a:spcAft>
              <a:buFont typeface="+mj-lt"/>
              <a:buAutoNum type="arabicPeriod" startAt="9"/>
            </a:pP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Surat-</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menyurat</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korespondensi</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spcAft>
                <a:spcPts val="800"/>
              </a:spcAft>
              <a:buFont typeface="+mj-lt"/>
              <a:buAutoNum type="arabicPeriod" startAt="9"/>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Konsep</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efisiensi</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perkantoran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spcAft>
                <a:spcPts val="800"/>
              </a:spcAft>
              <a:buFont typeface="+mj-lt"/>
              <a:buAutoNum type="arabicPeriod" startAt="9"/>
            </a:pP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Tata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ruang</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kantor</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spcAft>
                <a:spcPts val="800"/>
              </a:spcAft>
              <a:buFont typeface="+mj-lt"/>
              <a:buAutoNum type="arabicPeriod" startAt="9"/>
            </a:pP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Pengelolaan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Perlengkapan</a:t>
            </a:r>
            <a:r>
              <a:rPr lang="en-ID" sz="2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ID" sz="2000" b="1" kern="100" dirty="0" err="1">
                <a:effectLst/>
                <a:latin typeface="Cambria" panose="02040503050406030204" pitchFamily="18" charset="0"/>
                <a:ea typeface="Cambria" panose="02040503050406030204" pitchFamily="18" charset="0"/>
                <a:cs typeface="Times New Roman" panose="02020603050405020304" pitchFamily="18" charset="0"/>
              </a:rPr>
              <a:t>kantor</a:t>
            </a:r>
            <a:endParaRPr lang="en-ID" sz="20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Aft>
                <a:spcPts val="800"/>
              </a:spcAft>
              <a:buFont typeface="+mj-lt"/>
              <a:buAutoNum type="arabicPeriod" startAt="9"/>
            </a:pPr>
            <a:r>
              <a:rPr lang="en-ID" sz="2000" b="1" kern="100" dirty="0">
                <a:latin typeface="Cambria" panose="02040503050406030204" pitchFamily="18" charset="0"/>
                <a:ea typeface="Cambria" panose="02040503050406030204" pitchFamily="18" charset="0"/>
                <a:cs typeface="Times New Roman" panose="02020603050405020304" pitchFamily="18" charset="0"/>
              </a:rPr>
              <a:t>UAS</a:t>
            </a:r>
            <a:endParaRPr lang="en-ID" sz="2000" b="1"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5070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4970304" y="2850684"/>
            <a:ext cx="2251394" cy="2288583"/>
          </a:xfrm>
          <a:custGeom>
            <a:avLst/>
            <a:gdLst/>
            <a:ahLst/>
            <a:cxnLst/>
            <a:rect l="l" t="t" r="r" b="b"/>
            <a:pathLst>
              <a:path w="3377091" h="3432875">
                <a:moveTo>
                  <a:pt x="0" y="0"/>
                </a:moveTo>
                <a:lnTo>
                  <a:pt x="3377090" y="0"/>
                </a:lnTo>
                <a:lnTo>
                  <a:pt x="3377090" y="3432875"/>
                </a:lnTo>
                <a:lnTo>
                  <a:pt x="0" y="3432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AutoShape 9"/>
          <p:cNvSpPr/>
          <p:nvPr/>
        </p:nvSpPr>
        <p:spPr>
          <a:xfrm rot="3222083">
            <a:off x="4502343" y="3019068"/>
            <a:ext cx="977879" cy="0"/>
          </a:xfrm>
          <a:prstGeom prst="line">
            <a:avLst/>
          </a:prstGeom>
          <a:ln w="47625" cap="flat">
            <a:solidFill>
              <a:srgbClr val="000000"/>
            </a:solidFill>
            <a:prstDash val="sysDot"/>
            <a:headEnd type="none" w="sm" len="sm"/>
            <a:tailEnd type="none" w="sm" len="sm"/>
          </a:ln>
        </p:spPr>
      </p:sp>
      <p:sp>
        <p:nvSpPr>
          <p:cNvPr id="10" name="AutoShape 10"/>
          <p:cNvSpPr/>
          <p:nvPr/>
        </p:nvSpPr>
        <p:spPr>
          <a:xfrm rot="6944949">
            <a:off x="6796373" y="3014369"/>
            <a:ext cx="885432" cy="0"/>
          </a:xfrm>
          <a:prstGeom prst="line">
            <a:avLst/>
          </a:prstGeom>
          <a:ln w="47625" cap="flat">
            <a:solidFill>
              <a:srgbClr val="000000"/>
            </a:solidFill>
            <a:prstDash val="sysDot"/>
            <a:headEnd type="none" w="sm" len="sm"/>
            <a:tailEnd type="none" w="sm" len="sm"/>
          </a:ln>
        </p:spPr>
      </p:sp>
      <p:sp>
        <p:nvSpPr>
          <p:cNvPr id="11" name="AutoShape 11"/>
          <p:cNvSpPr/>
          <p:nvPr/>
        </p:nvSpPr>
        <p:spPr>
          <a:xfrm rot="-1799999">
            <a:off x="4715461" y="5548466"/>
            <a:ext cx="619568" cy="0"/>
          </a:xfrm>
          <a:prstGeom prst="line">
            <a:avLst/>
          </a:prstGeom>
          <a:ln w="47625" cap="flat">
            <a:solidFill>
              <a:srgbClr val="000000"/>
            </a:solidFill>
            <a:prstDash val="sysDot"/>
            <a:headEnd type="none" w="sm" len="sm"/>
            <a:tailEnd type="none" w="sm" len="sm"/>
          </a:ln>
        </p:spPr>
      </p:sp>
      <p:sp>
        <p:nvSpPr>
          <p:cNvPr id="12" name="AutoShape 12"/>
          <p:cNvSpPr/>
          <p:nvPr/>
        </p:nvSpPr>
        <p:spPr>
          <a:xfrm rot="-8879128">
            <a:off x="6776406" y="5555341"/>
            <a:ext cx="610283" cy="0"/>
          </a:xfrm>
          <a:prstGeom prst="line">
            <a:avLst/>
          </a:prstGeom>
          <a:ln w="47625" cap="flat">
            <a:solidFill>
              <a:srgbClr val="000000"/>
            </a:solidFill>
            <a:prstDash val="sysDot"/>
            <a:headEnd type="none" w="sm" len="sm"/>
            <a:tailEnd type="none" w="sm" len="sm"/>
          </a:ln>
        </p:spPr>
      </p:sp>
      <p:sp>
        <p:nvSpPr>
          <p:cNvPr id="13" name="Freeform 13"/>
          <p:cNvSpPr/>
          <p:nvPr/>
        </p:nvSpPr>
        <p:spPr>
          <a:xfrm>
            <a:off x="9843263" y="-980017"/>
            <a:ext cx="3035353" cy="2743200"/>
          </a:xfrm>
          <a:custGeom>
            <a:avLst/>
            <a:gdLst/>
            <a:ahLst/>
            <a:cxnLst/>
            <a:rect l="l" t="t" r="r" b="b"/>
            <a:pathLst>
              <a:path w="4553029" h="4114800">
                <a:moveTo>
                  <a:pt x="0" y="0"/>
                </a:moveTo>
                <a:lnTo>
                  <a:pt x="4553029" y="0"/>
                </a:lnTo>
                <a:lnTo>
                  <a:pt x="455302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2591873">
            <a:off x="701339" y="326470"/>
            <a:ext cx="829622" cy="718660"/>
          </a:xfrm>
          <a:custGeom>
            <a:avLst/>
            <a:gdLst/>
            <a:ahLst/>
            <a:cxnLst/>
            <a:rect l="l" t="t" r="r" b="b"/>
            <a:pathLst>
              <a:path w="1244433" h="1077990">
                <a:moveTo>
                  <a:pt x="0" y="0"/>
                </a:moveTo>
                <a:lnTo>
                  <a:pt x="1244433" y="0"/>
                </a:lnTo>
                <a:lnTo>
                  <a:pt x="1244433" y="1077990"/>
                </a:lnTo>
                <a:lnTo>
                  <a:pt x="0" y="1077990"/>
                </a:lnTo>
                <a:lnTo>
                  <a:pt x="0" y="0"/>
                </a:lnTo>
                <a:close/>
              </a:path>
            </a:pathLst>
          </a:custGeom>
          <a:blipFill>
            <a:blip>
              <a:alphaModFix amt="24000"/>
              <a:extLst>
                <a:ext uri="{96DAC541-7B7A-43D3-8B79-37D633B846F1}">
                  <asvg:svgBlip xmlns:asvg="http://schemas.microsoft.com/office/drawing/2016/SVG/main"/>
                </a:ext>
              </a:extLst>
            </a:blip>
            <a:stretch>
              <a:fillRect/>
            </a:stretch>
          </a:blipFill>
        </p:spPr>
      </p:sp>
      <p:sp>
        <p:nvSpPr>
          <p:cNvPr id="16" name="TextBox 16"/>
          <p:cNvSpPr txBox="1"/>
          <p:nvPr/>
        </p:nvSpPr>
        <p:spPr>
          <a:xfrm>
            <a:off x="2425534" y="210798"/>
            <a:ext cx="7340934" cy="983154"/>
          </a:xfrm>
          <a:prstGeom prst="rect">
            <a:avLst/>
          </a:prstGeom>
        </p:spPr>
        <p:txBody>
          <a:bodyPr lIns="0" tIns="0" rIns="0" bIns="0" rtlCol="0" anchor="t">
            <a:spAutoFit/>
          </a:bodyPr>
          <a:lstStyle/>
          <a:p>
            <a:pPr algn="ctr">
              <a:lnSpc>
                <a:spcPts val="8400"/>
              </a:lnSpc>
            </a:pPr>
            <a:r>
              <a:rPr lang="en-US" sz="6000" b="1" dirty="0">
                <a:solidFill>
                  <a:schemeClr val="accent1">
                    <a:lumMod val="75000"/>
                  </a:schemeClr>
                </a:solidFill>
                <a:latin typeface="Josefin Sans Bold"/>
                <a:ea typeface="Josefin Sans Bold"/>
                <a:cs typeface="Josefin Sans Bold"/>
                <a:sym typeface="Josefin Sans Bold"/>
              </a:rPr>
              <a:t>PENILAIAN</a:t>
            </a:r>
          </a:p>
        </p:txBody>
      </p:sp>
      <p:sp>
        <p:nvSpPr>
          <p:cNvPr id="19" name="TextBox 19"/>
          <p:cNvSpPr txBox="1"/>
          <p:nvPr/>
        </p:nvSpPr>
        <p:spPr>
          <a:xfrm>
            <a:off x="7772041" y="2478617"/>
            <a:ext cx="3734159" cy="359073"/>
          </a:xfrm>
          <a:prstGeom prst="rect">
            <a:avLst/>
          </a:prstGeom>
        </p:spPr>
        <p:txBody>
          <a:bodyPr lIns="0" tIns="0" rIns="0" bIns="0" rtlCol="0" anchor="t">
            <a:spAutoFit/>
          </a:bodyPr>
          <a:lstStyle/>
          <a:p>
            <a:pPr>
              <a:lnSpc>
                <a:spcPts val="2800"/>
              </a:lnSpc>
            </a:pPr>
            <a:r>
              <a:rPr lang="en-US" b="1" i="1" dirty="0">
                <a:solidFill>
                  <a:srgbClr val="000000"/>
                </a:solidFill>
                <a:latin typeface="Poppins"/>
                <a:ea typeface="Poppins"/>
                <a:cs typeface="Poppins"/>
                <a:sym typeface="Poppins"/>
              </a:rPr>
              <a:t>Case Based Learning</a:t>
            </a:r>
          </a:p>
        </p:txBody>
      </p:sp>
      <p:sp>
        <p:nvSpPr>
          <p:cNvPr id="20" name="TextBox 20"/>
          <p:cNvSpPr txBox="1"/>
          <p:nvPr/>
        </p:nvSpPr>
        <p:spPr>
          <a:xfrm>
            <a:off x="7829960" y="5596428"/>
            <a:ext cx="3476896" cy="243656"/>
          </a:xfrm>
          <a:prstGeom prst="rect">
            <a:avLst/>
          </a:prstGeom>
        </p:spPr>
        <p:txBody>
          <a:bodyPr lIns="0" tIns="0" rIns="0" bIns="0" rtlCol="0" anchor="t">
            <a:spAutoFit/>
          </a:bodyPr>
          <a:lstStyle/>
          <a:p>
            <a:pPr>
              <a:lnSpc>
                <a:spcPts val="1867"/>
              </a:lnSpc>
            </a:pPr>
            <a:r>
              <a:rPr lang="en-US" sz="1600" b="1" i="1" dirty="0">
                <a:solidFill>
                  <a:srgbClr val="000000"/>
                </a:solidFill>
                <a:latin typeface="Poppins"/>
                <a:ea typeface="Poppins"/>
                <a:cs typeface="Poppins"/>
                <a:sym typeface="Poppins"/>
              </a:rPr>
              <a:t>Project Based Learning</a:t>
            </a:r>
          </a:p>
        </p:txBody>
      </p:sp>
      <p:sp>
        <p:nvSpPr>
          <p:cNvPr id="21" name="TextBox 21"/>
          <p:cNvSpPr txBox="1"/>
          <p:nvPr/>
        </p:nvSpPr>
        <p:spPr>
          <a:xfrm>
            <a:off x="7772041" y="1820334"/>
            <a:ext cx="2636095" cy="602729"/>
          </a:xfrm>
          <a:prstGeom prst="rect">
            <a:avLst/>
          </a:prstGeom>
        </p:spPr>
        <p:txBody>
          <a:bodyPr lIns="0" tIns="0" rIns="0" bIns="0" rtlCol="0" anchor="t">
            <a:spAutoFit/>
          </a:bodyPr>
          <a:lstStyle/>
          <a:p>
            <a:pPr>
              <a:lnSpc>
                <a:spcPts val="4667"/>
              </a:lnSpc>
            </a:pPr>
            <a:r>
              <a:rPr lang="en-US" sz="3334" b="1" dirty="0">
                <a:solidFill>
                  <a:srgbClr val="000000"/>
                </a:solidFill>
                <a:latin typeface="Josefin Sans Semi-Bold"/>
                <a:ea typeface="Josefin Sans Semi-Bold"/>
                <a:cs typeface="Josefin Sans Semi-Bold"/>
                <a:sym typeface="Josefin Sans Semi-Bold"/>
              </a:rPr>
              <a:t>UTS – 25 %</a:t>
            </a:r>
          </a:p>
        </p:txBody>
      </p:sp>
      <p:sp>
        <p:nvSpPr>
          <p:cNvPr id="22" name="TextBox 22"/>
          <p:cNvSpPr txBox="1"/>
          <p:nvPr/>
        </p:nvSpPr>
        <p:spPr>
          <a:xfrm>
            <a:off x="7928134" y="4880436"/>
            <a:ext cx="3734159" cy="602729"/>
          </a:xfrm>
          <a:prstGeom prst="rect">
            <a:avLst/>
          </a:prstGeom>
        </p:spPr>
        <p:txBody>
          <a:bodyPr lIns="0" tIns="0" rIns="0" bIns="0" rtlCol="0" anchor="t">
            <a:spAutoFit/>
          </a:bodyPr>
          <a:lstStyle/>
          <a:p>
            <a:pPr>
              <a:lnSpc>
                <a:spcPts val="4667"/>
              </a:lnSpc>
            </a:pPr>
            <a:r>
              <a:rPr lang="en-US" sz="3334" b="1" dirty="0">
                <a:solidFill>
                  <a:srgbClr val="000000"/>
                </a:solidFill>
                <a:latin typeface="Josefin Sans Semi-Bold"/>
                <a:ea typeface="Josefin Sans Semi-Bold"/>
                <a:cs typeface="Josefin Sans Semi-Bold"/>
                <a:sym typeface="Josefin Sans Semi-Bold"/>
              </a:rPr>
              <a:t>UAS – 30 %</a:t>
            </a:r>
          </a:p>
        </p:txBody>
      </p:sp>
      <p:sp>
        <p:nvSpPr>
          <p:cNvPr id="23" name="TextBox 23"/>
          <p:cNvSpPr txBox="1"/>
          <p:nvPr/>
        </p:nvSpPr>
        <p:spPr>
          <a:xfrm>
            <a:off x="311027" y="1564020"/>
            <a:ext cx="6162926" cy="1205458"/>
          </a:xfrm>
          <a:prstGeom prst="rect">
            <a:avLst/>
          </a:prstGeom>
        </p:spPr>
        <p:txBody>
          <a:bodyPr wrap="square" lIns="0" tIns="0" rIns="0" bIns="0" rtlCol="0" anchor="t">
            <a:spAutoFit/>
          </a:bodyPr>
          <a:lstStyle/>
          <a:p>
            <a:pPr>
              <a:lnSpc>
                <a:spcPts val="4667"/>
              </a:lnSpc>
            </a:pPr>
            <a:r>
              <a:rPr lang="en-US" sz="2800" b="1" dirty="0">
                <a:solidFill>
                  <a:srgbClr val="000000"/>
                </a:solidFill>
                <a:latin typeface="Josefin Sans Semi-Bold"/>
                <a:ea typeface="Josefin Sans Semi-Bold"/>
                <a:cs typeface="Josefin Sans Semi-Bold"/>
                <a:sym typeface="Josefin Sans Semi-Bold"/>
              </a:rPr>
              <a:t>SIKAP DAN PARTISIPASI – 10 %</a:t>
            </a:r>
          </a:p>
          <a:p>
            <a:pPr>
              <a:lnSpc>
                <a:spcPts val="4667"/>
              </a:lnSpc>
            </a:pPr>
            <a:r>
              <a:rPr lang="en-US" sz="2800" b="1" dirty="0">
                <a:solidFill>
                  <a:srgbClr val="000000"/>
                </a:solidFill>
                <a:latin typeface="Josefin Sans Semi-Bold"/>
                <a:ea typeface="Josefin Sans Semi-Bold"/>
                <a:cs typeface="Josefin Sans Semi-Bold"/>
                <a:sym typeface="Josefin Sans Semi-Bold"/>
              </a:rPr>
              <a:t>TUGAS INDIVIDU – 15 %</a:t>
            </a:r>
          </a:p>
        </p:txBody>
      </p:sp>
      <p:sp>
        <p:nvSpPr>
          <p:cNvPr id="24" name="TextBox 24"/>
          <p:cNvSpPr txBox="1"/>
          <p:nvPr/>
        </p:nvSpPr>
        <p:spPr>
          <a:xfrm>
            <a:off x="230687" y="5663184"/>
            <a:ext cx="4935681" cy="602729"/>
          </a:xfrm>
          <a:prstGeom prst="rect">
            <a:avLst/>
          </a:prstGeom>
        </p:spPr>
        <p:txBody>
          <a:bodyPr wrap="square" lIns="0" tIns="0" rIns="0" bIns="0" rtlCol="0" anchor="t">
            <a:spAutoFit/>
          </a:bodyPr>
          <a:lstStyle/>
          <a:p>
            <a:pPr>
              <a:lnSpc>
                <a:spcPts val="4667"/>
              </a:lnSpc>
            </a:pPr>
            <a:r>
              <a:rPr lang="en-US" sz="2800" b="1" dirty="0">
                <a:solidFill>
                  <a:srgbClr val="000000"/>
                </a:solidFill>
                <a:latin typeface="Josefin Sans Semi-Bold"/>
                <a:ea typeface="Josefin Sans Semi-Bold"/>
                <a:cs typeface="Josefin Sans Semi-Bold"/>
                <a:sym typeface="Josefin Sans Semi-Bold"/>
              </a:rPr>
              <a:t>TUGAS KELOMPOK – 20 %</a:t>
            </a: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
        <p:nvSpPr>
          <p:cNvPr id="26" name="Freeform 53"/>
          <p:cNvSpPr/>
          <p:nvPr/>
        </p:nvSpPr>
        <p:spPr>
          <a:xfrm>
            <a:off x="9568408" y="2193348"/>
            <a:ext cx="3563361" cy="3883773"/>
          </a:xfrm>
          <a:custGeom>
            <a:avLst/>
            <a:gdLst/>
            <a:ahLst/>
            <a:cxnLst/>
            <a:rect l="l" t="t" r="r" b="b"/>
            <a:pathLst>
              <a:path w="5345042" h="5825659">
                <a:moveTo>
                  <a:pt x="0" y="0"/>
                </a:moveTo>
                <a:lnTo>
                  <a:pt x="5345042" y="0"/>
                </a:lnTo>
                <a:lnTo>
                  <a:pt x="5345042" y="5825658"/>
                </a:lnTo>
                <a:lnTo>
                  <a:pt x="0" y="5825658"/>
                </a:lnTo>
                <a:lnTo>
                  <a:pt x="0" y="0"/>
                </a:lnTo>
                <a:close/>
              </a:path>
            </a:pathLst>
          </a:custGeom>
          <a:blipFill>
            <a:blip r:embed="rId7"/>
            <a:stretch>
              <a:fillRect/>
            </a:stretch>
          </a:blipFill>
        </p:spPr>
      </p:sp>
      <p:sp>
        <p:nvSpPr>
          <p:cNvPr id="27" name="Freeform 26"/>
          <p:cNvSpPr/>
          <p:nvPr/>
        </p:nvSpPr>
        <p:spPr>
          <a:xfrm>
            <a:off x="900244" y="-1197939"/>
            <a:ext cx="3110980" cy="3470572"/>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375610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EFB5E684-0FB8-B592-B8E0-A7E94AD5E62F}"/>
              </a:ext>
            </a:extLst>
          </p:cNvPr>
          <p:cNvSpPr>
            <a:spLocks noGrp="1" noChangeArrowheads="1"/>
          </p:cNvSpPr>
          <p:nvPr>
            <p:ph type="body" idx="1"/>
          </p:nvPr>
        </p:nvSpPr>
        <p:spPr>
          <a:xfrm>
            <a:off x="744818" y="495300"/>
            <a:ext cx="10034017" cy="5867400"/>
          </a:xfrm>
        </p:spPr>
        <p:txBody>
          <a:bodyPr>
            <a:normAutofit fontScale="85000" lnSpcReduction="20000"/>
          </a:bodyPr>
          <a:lstStyle/>
          <a:p>
            <a:pPr marL="457200" indent="-457200" algn="just" eaLnBrk="1" hangingPunct="1">
              <a:spcBef>
                <a:spcPts val="600"/>
              </a:spcBef>
              <a:buFont typeface="+mj-lt"/>
              <a:buAutoNum type="arabicPeriod" startAt="7"/>
              <a:defRPr/>
            </a:pPr>
            <a:r>
              <a:rPr lang="en-US" sz="2400" dirty="0">
                <a:latin typeface="Cambria" panose="02040503050406030204" pitchFamily="18" charset="0"/>
                <a:ea typeface="Cambria" panose="02040503050406030204" pitchFamily="18" charset="0"/>
              </a:rPr>
              <a:t>FUNGSI KANTOR: </a:t>
            </a:r>
            <a:r>
              <a:rPr lang="en-US" sz="2400" dirty="0" err="1">
                <a:latin typeface="Cambria" panose="02040503050406030204" pitchFamily="18" charset="0"/>
                <a:ea typeface="Cambria" panose="02040503050406030204" pitchFamily="18" charset="0"/>
              </a:rPr>
              <a:t>sebagai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alat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penyambung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panca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indra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pimpinan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membantu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pimpinan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seperti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dalam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perumusan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kebijaksanaan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organisasi</a:t>
            </a:r>
            <a:r>
              <a:rPr lang="en-US" sz="2400" dirty="0">
                <a:latin typeface="Cambria" panose="02040503050406030204" pitchFamily="18" charset="0"/>
                <a:ea typeface="Cambria" panose="02040503050406030204" pitchFamily="18" charset="0"/>
              </a:rPr>
              <a:t>.</a:t>
            </a:r>
          </a:p>
          <a:p>
            <a:pPr marL="457200" indent="-457200" algn="just" eaLnBrk="1" hangingPunct="1">
              <a:spcBef>
                <a:spcPts val="600"/>
              </a:spcBef>
              <a:buFont typeface="+mj-lt"/>
              <a:buAutoNum type="arabicPeriod" startAt="7"/>
              <a:defRPr/>
            </a:pPr>
            <a:endParaRPr lang="en-US" sz="1400" dirty="0">
              <a:latin typeface="Cambria" panose="02040503050406030204" pitchFamily="18" charset="0"/>
              <a:ea typeface="Cambria" panose="02040503050406030204" pitchFamily="18" charset="0"/>
            </a:endParaRPr>
          </a:p>
          <a:p>
            <a:pPr marL="457200" indent="-457200" algn="just" eaLnBrk="1" hangingPunct="1">
              <a:spcBef>
                <a:spcPts val="600"/>
              </a:spcBef>
              <a:buFont typeface="+mj-lt"/>
              <a:buAutoNum type="arabicPeriod" startAt="7"/>
              <a:defRPr/>
            </a:pPr>
            <a:r>
              <a:rPr lang="en-US" sz="2400" dirty="0">
                <a:latin typeface="Cambria" panose="02040503050406030204" pitchFamily="18" charset="0"/>
                <a:ea typeface="Cambria" panose="02040503050406030204" pitchFamily="18" charset="0"/>
              </a:rPr>
              <a:t>OFFICE MANAGEMENT = ADMINISTRATIVE MANAGEMENT</a:t>
            </a:r>
          </a:p>
          <a:p>
            <a:pPr marL="457200" indent="-457200" algn="just" eaLnBrk="1" hangingPunct="1">
              <a:spcBef>
                <a:spcPts val="600"/>
              </a:spcBef>
              <a:buFont typeface="+mj-lt"/>
              <a:buAutoNum type="arabicPeriod" startAt="7"/>
              <a:defRPr/>
            </a:pPr>
            <a:endParaRPr lang="en-US" sz="2100" dirty="0">
              <a:latin typeface="Cambria" panose="02040503050406030204" pitchFamily="18" charset="0"/>
              <a:ea typeface="Cambria" panose="02040503050406030204" pitchFamily="18" charset="0"/>
            </a:endParaRPr>
          </a:p>
          <a:p>
            <a:pPr marL="457200" indent="-457200" algn="just" eaLnBrk="1" hangingPunct="1">
              <a:spcBef>
                <a:spcPts val="600"/>
              </a:spcBef>
              <a:buFont typeface="+mj-lt"/>
              <a:buAutoNum type="arabicPeriod" startAt="7"/>
              <a:defRPr/>
            </a:pPr>
            <a:r>
              <a:rPr lang="en-US" sz="2400" dirty="0">
                <a:latin typeface="Cambria" panose="02040503050406030204" pitchFamily="18" charset="0"/>
                <a:ea typeface="Cambria" panose="02040503050406030204" pitchFamily="18" charset="0"/>
              </a:rPr>
              <a:t>MANAJEMEN ADMINISTRATIF (</a:t>
            </a:r>
            <a:r>
              <a:rPr lang="en-US" sz="2400" dirty="0" err="1">
                <a:latin typeface="Cambria" panose="02040503050406030204" pitchFamily="18" charset="0"/>
                <a:ea typeface="Cambria" panose="02040503050406030204" pitchFamily="18" charset="0"/>
              </a:rPr>
              <a:t>menurut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Institut</a:t>
            </a:r>
            <a:r>
              <a:rPr lang="en-US" sz="2400" dirty="0">
                <a:latin typeface="Cambria" panose="02040503050406030204" pitchFamily="18" charset="0"/>
                <a:ea typeface="Cambria" panose="02040503050406030204" pitchFamily="18" charset="0"/>
              </a:rPr>
              <a:t> Of Management Administrative) </a:t>
            </a:r>
            <a:r>
              <a:rPr lang="en-US" sz="2400" dirty="0" err="1">
                <a:latin typeface="Cambria" panose="02040503050406030204" pitchFamily="18" charset="0"/>
                <a:ea typeface="Cambria" panose="02040503050406030204" pitchFamily="18" charset="0"/>
              </a:rPr>
              <a:t>dirumuskan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sbb</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merupa-kan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cabang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manajemen</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berkenaan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pelayanan-pelayanan</a:t>
            </a:r>
            <a:r>
              <a:rPr lang="en-US" sz="2400" dirty="0">
                <a:latin typeface="Cambria" panose="02040503050406030204" pitchFamily="18" charset="0"/>
                <a:ea typeface="Cambria" panose="02040503050406030204" pitchFamily="18" charset="0"/>
              </a:rPr>
              <a:t>:</a:t>
            </a:r>
          </a:p>
          <a:p>
            <a:pPr marL="0" indent="0" algn="just" eaLnBrk="1" hangingPunct="1">
              <a:spcBef>
                <a:spcPts val="600"/>
              </a:spcBef>
              <a:buNone/>
              <a:defRPr/>
            </a:pP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memperoleh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keterangan</a:t>
            </a:r>
            <a:endParaRPr lang="en-US" sz="2400" dirty="0">
              <a:latin typeface="Cambria" panose="02040503050406030204" pitchFamily="18" charset="0"/>
              <a:ea typeface="Cambria" panose="02040503050406030204" pitchFamily="18" charset="0"/>
            </a:endParaRPr>
          </a:p>
          <a:p>
            <a:pPr marL="0" indent="0" algn="just" eaLnBrk="1" hangingPunct="1">
              <a:spcBef>
                <a:spcPts val="600"/>
              </a:spcBef>
              <a:buNone/>
              <a:defRPr/>
            </a:pP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Mencatat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keterangan</a:t>
            </a:r>
            <a:endParaRPr lang="en-US" sz="2400" dirty="0">
              <a:latin typeface="Cambria" panose="02040503050406030204" pitchFamily="18" charset="0"/>
              <a:ea typeface="Cambria" panose="02040503050406030204" pitchFamily="18" charset="0"/>
            </a:endParaRPr>
          </a:p>
          <a:p>
            <a:pPr marL="0" indent="0" algn="just" eaLnBrk="1" hangingPunct="1">
              <a:spcBef>
                <a:spcPts val="600"/>
              </a:spcBef>
              <a:buNone/>
              <a:defRPr/>
            </a:pP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Menganalisis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keterangan</a:t>
            </a:r>
            <a:endParaRPr lang="en-US" sz="2400" dirty="0">
              <a:latin typeface="Cambria" panose="02040503050406030204" pitchFamily="18" charset="0"/>
              <a:ea typeface="Cambria" panose="02040503050406030204" pitchFamily="18" charset="0"/>
            </a:endParaRPr>
          </a:p>
          <a:p>
            <a:pPr marL="450850" indent="0" algn="just" eaLnBrk="1" hangingPunct="1">
              <a:spcBef>
                <a:spcPts val="600"/>
              </a:spcBef>
              <a:buNone/>
              <a:defRPr/>
            </a:pP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merencanakan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untuk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melakukan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komunikasi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sehingga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pimpinan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dapat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melindungi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harta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benda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memajukan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urusan-urusan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mencapai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tujuan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organisasi</a:t>
            </a:r>
            <a:r>
              <a:rPr lang="en-US" sz="2400" dirty="0">
                <a:latin typeface="Cambria" panose="02040503050406030204" pitchFamily="18" charset="0"/>
                <a:ea typeface="Cambria" panose="02040503050406030204" pitchFamily="18" charset="0"/>
              </a:rPr>
              <a:t>.</a:t>
            </a:r>
          </a:p>
          <a:p>
            <a:pPr algn="just" eaLnBrk="1" hangingPunct="1">
              <a:spcBef>
                <a:spcPts val="600"/>
              </a:spcBef>
              <a:buFontTx/>
              <a:buNone/>
              <a:defRPr/>
            </a:pPr>
            <a:endParaRPr lang="en-US" sz="2400" dirty="0">
              <a:latin typeface="Cambria" panose="02040503050406030204" pitchFamily="18" charset="0"/>
              <a:ea typeface="Cambria" panose="02040503050406030204" pitchFamily="18" charset="0"/>
            </a:endParaRPr>
          </a:p>
          <a:p>
            <a:pPr algn="just" eaLnBrk="1" hangingPunct="1">
              <a:spcBef>
                <a:spcPts val="600"/>
              </a:spcBef>
              <a:buFontTx/>
              <a:buNone/>
              <a:defRPr/>
            </a:pPr>
            <a:r>
              <a:rPr lang="en-US" sz="2400" dirty="0">
                <a:latin typeface="Cambria" panose="02040503050406030204" pitchFamily="18" charset="0"/>
                <a:ea typeface="Cambria" panose="02040503050406030204" pitchFamily="18" charset="0"/>
              </a:rPr>
              <a:t>10. MANAJER ADMINISTRATIF = MANAJER PERKANTORAN</a:t>
            </a:r>
          </a:p>
          <a:p>
            <a:pPr algn="just" eaLnBrk="1" hangingPunct="1">
              <a:spcBef>
                <a:spcPts val="600"/>
              </a:spcBef>
              <a:buFontTx/>
              <a:buNone/>
              <a:defRPr/>
            </a:pP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Berusaha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meningkatkan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efisiensi</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efektivitas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melalui</a:t>
            </a:r>
            <a:r>
              <a:rPr lang="en-US" sz="2400" dirty="0">
                <a:latin typeface="Cambria" panose="02040503050406030204" pitchFamily="18" charset="0"/>
                <a:ea typeface="Cambria" panose="02040503050406030204" pitchFamily="18" charset="0"/>
              </a:rPr>
              <a:t>:</a:t>
            </a:r>
          </a:p>
          <a:p>
            <a:pPr algn="just" eaLnBrk="1" hangingPunct="1">
              <a:spcBef>
                <a:spcPts val="600"/>
              </a:spcBef>
              <a:buFontTx/>
              <a:buNone/>
              <a:defRPr/>
            </a:pPr>
            <a:endParaRPr lang="en-US" sz="2400" dirty="0">
              <a:latin typeface="Cambria" panose="02040503050406030204" pitchFamily="18" charset="0"/>
              <a:ea typeface="Cambria" panose="02040503050406030204" pitchFamily="18" charset="0"/>
            </a:endParaRPr>
          </a:p>
          <a:p>
            <a:pPr algn="ctr" eaLnBrk="1" hangingPunct="1">
              <a:spcBef>
                <a:spcPts val="600"/>
              </a:spcBef>
              <a:buFontTx/>
              <a:buNone/>
              <a:defRPr/>
            </a:pPr>
            <a:r>
              <a:rPr lang="en-US" sz="2400" dirty="0" err="1">
                <a:latin typeface="Cambria" panose="02040503050406030204" pitchFamily="18" charset="0"/>
                <a:ea typeface="Cambria" panose="02040503050406030204" pitchFamily="18" charset="0"/>
              </a:rPr>
              <a:t>Pemberian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pelayanan-pelayanan</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bertanggungjawab</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sesuai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haluan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kontrol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keamanan</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telah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dite-tapkan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pimpinan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efisiensi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teknis</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penghematan</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seharusnya</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memperoleh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bantuan</a:t>
            </a:r>
            <a:r>
              <a:rPr lang="en-US" sz="2400" dirty="0">
                <a:latin typeface="Cambria" panose="02040503050406030204" pitchFamily="18" charset="0"/>
                <a:ea typeface="Cambria" panose="02040503050406030204" pitchFamily="18" charset="0"/>
              </a:rPr>
              <a:t> yang </a:t>
            </a:r>
            <a:r>
              <a:rPr lang="en-US" sz="2400" dirty="0" err="1">
                <a:latin typeface="Cambria" panose="02040503050406030204" pitchFamily="18" charset="0"/>
                <a:ea typeface="Cambria" panose="02040503050406030204" pitchFamily="18" charset="0"/>
              </a:rPr>
              <a:t>fektif</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bawahan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rekan-rekannya</a:t>
            </a:r>
            <a:r>
              <a:rPr lang="en-US" sz="2400" dirty="0">
                <a:latin typeface="Cambria" panose="02040503050406030204" pitchFamily="18" charset="0"/>
                <a:ea typeface="Cambria" panose="02040503050406030204" pitchFamily="18" charset="0"/>
              </a:rPr>
              <a:t>.</a:t>
            </a:r>
          </a:p>
          <a:p>
            <a:pPr marL="0" indent="0" algn="just" eaLnBrk="1" hangingPunct="1">
              <a:spcBef>
                <a:spcPts val="600"/>
              </a:spcBef>
              <a:buNone/>
              <a:defRPr/>
            </a:pPr>
            <a:endParaRPr lang="en-US" sz="2400" dirty="0">
              <a:latin typeface="Cambria" panose="02040503050406030204" pitchFamily="18" charset="0"/>
              <a:ea typeface="Cambria" panose="02040503050406030204" pitchFamily="18" charset="0"/>
            </a:endParaRPr>
          </a:p>
          <a:p>
            <a:pPr marL="0" indent="0" algn="just" eaLnBrk="1" hangingPunct="1">
              <a:spcBef>
                <a:spcPts val="600"/>
              </a:spcBef>
              <a:buNone/>
              <a:defRPr/>
            </a:pPr>
            <a:endParaRPr lang="en-US" sz="2400" dirty="0">
              <a:latin typeface="Cambria" panose="02040503050406030204" pitchFamily="18" charset="0"/>
              <a:ea typeface="Cambria" panose="02040503050406030204" pitchFamily="18" charset="0"/>
            </a:endParaRPr>
          </a:p>
          <a:p>
            <a:pPr marL="457200" indent="-457200" algn="just" eaLnBrk="1" hangingPunct="1">
              <a:spcBef>
                <a:spcPts val="600"/>
              </a:spcBef>
              <a:buFont typeface="+mj-lt"/>
              <a:buAutoNum type="arabicPeriod"/>
              <a:defRPr/>
            </a:pPr>
            <a:endParaRPr lang="en-US" sz="2400"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328B2592-7D20-FACB-3425-65F0241AC4EE}"/>
              </a:ext>
            </a:extLst>
          </p:cNvPr>
          <p:cNvSpPr/>
          <p:nvPr/>
        </p:nvSpPr>
        <p:spPr>
          <a:xfrm>
            <a:off x="9955300" y="-2393354"/>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5DE22B2A-B222-17EB-9237-7A203E168411}"/>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E776D8E1-9066-125A-1610-F57C0A4CDE00}"/>
              </a:ext>
            </a:extLst>
          </p:cNvPr>
          <p:cNvSpPr/>
          <p:nvPr/>
        </p:nvSpPr>
        <p:spPr>
          <a:xfrm>
            <a:off x="6391939" y="5318291"/>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CAECD915-F26E-4FA2-98F3-4D2A7D4AE6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4607244" y="4987174"/>
            <a:ext cx="2977513" cy="1185026"/>
          </a:xfrm>
          <a:prstGeom prst="rect">
            <a:avLst/>
          </a:prstGeom>
        </p:spPr>
        <p:txBody>
          <a:bodyPr lIns="33867" tIns="33867" rIns="33867" bIns="33867" rtlCol="0" anchor="ctr"/>
          <a:lstStyle/>
          <a:p>
            <a:pPr algn="ctr">
              <a:lnSpc>
                <a:spcPts val="1950"/>
              </a:lnSpc>
            </a:pPr>
            <a:endParaRPr sz="1200"/>
          </a:p>
        </p:txBody>
      </p:sp>
      <p:sp>
        <p:nvSpPr>
          <p:cNvPr id="26" name="Freeform 26"/>
          <p:cNvSpPr/>
          <p:nvPr/>
        </p:nvSpPr>
        <p:spPr>
          <a:xfrm>
            <a:off x="-2065047" y="-2774090"/>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2350735" y="966708"/>
            <a:ext cx="8227209" cy="628377"/>
          </a:xfrm>
          <a:prstGeom prst="rect">
            <a:avLst/>
          </a:prstGeom>
        </p:spPr>
        <p:txBody>
          <a:bodyPr wrap="square" lIns="0" tIns="0" rIns="0" bIns="0" rtlCol="0" anchor="t">
            <a:spAutoFit/>
          </a:bodyPr>
          <a:lstStyle/>
          <a:p>
            <a:pPr algn="ctr">
              <a:lnSpc>
                <a:spcPts val="4907"/>
              </a:lnSpc>
            </a:pPr>
            <a:r>
              <a:rPr lang="en-US" sz="5334" b="1" dirty="0">
                <a:solidFill>
                  <a:srgbClr val="1D74B4"/>
                </a:solidFill>
                <a:latin typeface="Poppins Semi-Bold"/>
                <a:ea typeface="Poppins Semi-Bold"/>
                <a:cs typeface="Poppins Semi-Bold"/>
                <a:sym typeface="Poppins Semi-Bold"/>
              </a:rPr>
              <a:t>KRITERIA KELULUSAN</a:t>
            </a:r>
          </a:p>
        </p:txBody>
      </p:sp>
      <p:sp>
        <p:nvSpPr>
          <p:cNvPr id="53" name="Freeform 53"/>
          <p:cNvSpPr/>
          <p:nvPr/>
        </p:nvSpPr>
        <p:spPr>
          <a:xfrm>
            <a:off x="9964044" y="-1623351"/>
            <a:ext cx="3563361" cy="3883773"/>
          </a:xfrm>
          <a:custGeom>
            <a:avLst/>
            <a:gdLst/>
            <a:ahLst/>
            <a:cxnLst/>
            <a:rect l="l" t="t" r="r" b="b"/>
            <a:pathLst>
              <a:path w="5345042" h="5825659">
                <a:moveTo>
                  <a:pt x="0" y="0"/>
                </a:moveTo>
                <a:lnTo>
                  <a:pt x="5345042" y="0"/>
                </a:lnTo>
                <a:lnTo>
                  <a:pt x="5345042" y="5825658"/>
                </a:lnTo>
                <a:lnTo>
                  <a:pt x="0" y="5825658"/>
                </a:lnTo>
                <a:lnTo>
                  <a:pt x="0" y="0"/>
                </a:lnTo>
                <a:close/>
              </a:path>
            </a:pathLst>
          </a:custGeom>
          <a:blipFill>
            <a:blip r:embed="rId4"/>
            <a:stretch>
              <a:fillRect/>
            </a:stretch>
          </a:blipFill>
        </p:spPr>
      </p:sp>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16" y="428379"/>
            <a:ext cx="718649" cy="840817"/>
          </a:xfrm>
          <a:prstGeom prst="rect">
            <a:avLst/>
          </a:prstGeom>
        </p:spPr>
      </p:pic>
      <p:sp>
        <p:nvSpPr>
          <p:cNvPr id="76" name="Freeform 26"/>
          <p:cNvSpPr/>
          <p:nvPr/>
        </p:nvSpPr>
        <p:spPr>
          <a:xfrm>
            <a:off x="-2065047" y="-3148162"/>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aphicFrame>
        <p:nvGraphicFramePr>
          <p:cNvPr id="34" name="Table 33"/>
          <p:cNvGraphicFramePr>
            <a:graphicFrameLocks noGrp="1"/>
          </p:cNvGraphicFramePr>
          <p:nvPr>
            <p:extLst>
              <p:ext uri="{D42A27DB-BD31-4B8C-83A1-F6EECF244321}">
                <p14:modId xmlns:p14="http://schemas.microsoft.com/office/powerpoint/2010/main" val="508295147"/>
              </p:ext>
            </p:extLst>
          </p:nvPr>
        </p:nvGraphicFramePr>
        <p:xfrm>
          <a:off x="893618" y="1835968"/>
          <a:ext cx="10650682" cy="4606120"/>
        </p:xfrm>
        <a:graphic>
          <a:graphicData uri="http://schemas.openxmlformats.org/drawingml/2006/table">
            <a:tbl>
              <a:tblPr firstRow="1" firstCol="1" bandRow="1">
                <a:tableStyleId>{7E9639D4-E3E2-4D34-9284-5A2195B3D0D7}</a:tableStyleId>
              </a:tblPr>
              <a:tblGrid>
                <a:gridCol w="3291673">
                  <a:extLst>
                    <a:ext uri="{9D8B030D-6E8A-4147-A177-3AD203B41FA5}">
                      <a16:colId xmlns:a16="http://schemas.microsoft.com/office/drawing/2014/main" val="20000"/>
                    </a:ext>
                  </a:extLst>
                </a:gridCol>
                <a:gridCol w="2261951">
                  <a:extLst>
                    <a:ext uri="{9D8B030D-6E8A-4147-A177-3AD203B41FA5}">
                      <a16:colId xmlns:a16="http://schemas.microsoft.com/office/drawing/2014/main" val="20001"/>
                    </a:ext>
                  </a:extLst>
                </a:gridCol>
                <a:gridCol w="2779879">
                  <a:extLst>
                    <a:ext uri="{9D8B030D-6E8A-4147-A177-3AD203B41FA5}">
                      <a16:colId xmlns:a16="http://schemas.microsoft.com/office/drawing/2014/main" val="20002"/>
                    </a:ext>
                  </a:extLst>
                </a:gridCol>
                <a:gridCol w="2317179">
                  <a:extLst>
                    <a:ext uri="{9D8B030D-6E8A-4147-A177-3AD203B41FA5}">
                      <a16:colId xmlns:a16="http://schemas.microsoft.com/office/drawing/2014/main" val="20003"/>
                    </a:ext>
                  </a:extLst>
                </a:gridCol>
              </a:tblGrid>
              <a:tr h="696530">
                <a:tc>
                  <a:txBody>
                    <a:bodyPr/>
                    <a:lstStyle/>
                    <a:p>
                      <a:pPr algn="ctr">
                        <a:lnSpc>
                          <a:spcPct val="107000"/>
                        </a:lnSpc>
                        <a:spcAft>
                          <a:spcPts val="0"/>
                        </a:spcAft>
                      </a:pPr>
                      <a:r>
                        <a:rPr lang="zh-CN" sz="2000" dirty="0">
                          <a:effectLst/>
                          <a:latin typeface="Cambria" panose="02040503050406030204" pitchFamily="18" charset="0"/>
                        </a:rPr>
                        <a:t>NILAI ABSOLUT (NAb)</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solidFill>
                      <a:schemeClr val="accent5">
                        <a:lumMod val="50000"/>
                      </a:schemeClr>
                    </a:solidFill>
                  </a:tcPr>
                </a:tc>
                <a:tc>
                  <a:txBody>
                    <a:bodyPr/>
                    <a:lstStyle/>
                    <a:p>
                      <a:pPr algn="ctr">
                        <a:lnSpc>
                          <a:spcPct val="107000"/>
                        </a:lnSpc>
                        <a:spcAft>
                          <a:spcPts val="0"/>
                        </a:spcAft>
                      </a:pPr>
                      <a:r>
                        <a:rPr lang="zh-CN" sz="2000" dirty="0">
                          <a:effectLst/>
                          <a:latin typeface="Cambria" panose="02040503050406030204" pitchFamily="18" charset="0"/>
                        </a:rPr>
                        <a:t>NILAI HURUF</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solidFill>
                      <a:schemeClr val="accent5">
                        <a:lumMod val="50000"/>
                      </a:schemeClr>
                    </a:solidFill>
                  </a:tcPr>
                </a:tc>
                <a:tc>
                  <a:txBody>
                    <a:bodyPr/>
                    <a:lstStyle/>
                    <a:p>
                      <a:pPr algn="ctr">
                        <a:lnSpc>
                          <a:spcPct val="107000"/>
                        </a:lnSpc>
                        <a:spcAft>
                          <a:spcPts val="0"/>
                        </a:spcAft>
                      </a:pPr>
                      <a:r>
                        <a:rPr lang="zh-CN" sz="2000">
                          <a:effectLst/>
                          <a:latin typeface="Cambria" panose="02040503050406030204" pitchFamily="18" charset="0"/>
                        </a:rPr>
                        <a:t>BOBOT NILAI HURUF</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solidFill>
                      <a:schemeClr val="accent5">
                        <a:lumMod val="50000"/>
                      </a:schemeClr>
                    </a:solidFill>
                  </a:tcPr>
                </a:tc>
                <a:tc>
                  <a:txBody>
                    <a:bodyPr/>
                    <a:lstStyle/>
                    <a:p>
                      <a:pPr algn="ctr">
                        <a:lnSpc>
                          <a:spcPct val="107000"/>
                        </a:lnSpc>
                        <a:spcAft>
                          <a:spcPts val="0"/>
                        </a:spcAft>
                      </a:pPr>
                      <a:r>
                        <a:rPr lang="zh-CN" sz="2000" dirty="0">
                          <a:effectLst/>
                          <a:latin typeface="Cambria" panose="02040503050406030204" pitchFamily="18" charset="0"/>
                        </a:rPr>
                        <a:t>KETERANGAN</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solidFill>
                      <a:schemeClr val="accent5">
                        <a:lumMod val="50000"/>
                      </a:schemeClr>
                    </a:solidFill>
                  </a:tcPr>
                </a:tc>
                <a:extLst>
                  <a:ext uri="{0D108BD9-81ED-4DB2-BD59-A6C34878D82A}">
                    <a16:rowId xmlns:a16="http://schemas.microsoft.com/office/drawing/2014/main" val="10000"/>
                  </a:ext>
                </a:extLst>
              </a:tr>
              <a:tr h="390959">
                <a:tc>
                  <a:txBody>
                    <a:bodyPr/>
                    <a:lstStyle/>
                    <a:p>
                      <a:pPr algn="ctr">
                        <a:lnSpc>
                          <a:spcPct val="107000"/>
                        </a:lnSpc>
                        <a:spcAft>
                          <a:spcPts val="0"/>
                        </a:spcAft>
                      </a:pPr>
                      <a:r>
                        <a:rPr lang="zh-CN" sz="2000">
                          <a:effectLst/>
                          <a:latin typeface="Cambria" panose="02040503050406030204" pitchFamily="18" charset="0"/>
                        </a:rPr>
                        <a:t>86 – 100</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A</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4</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90959">
                <a:tc>
                  <a:txBody>
                    <a:bodyPr/>
                    <a:lstStyle/>
                    <a:p>
                      <a:pPr algn="ctr">
                        <a:lnSpc>
                          <a:spcPct val="107000"/>
                        </a:lnSpc>
                        <a:spcAft>
                          <a:spcPts val="0"/>
                        </a:spcAft>
                      </a:pPr>
                      <a:r>
                        <a:rPr lang="zh-CN" sz="2000" dirty="0">
                          <a:effectLst/>
                          <a:latin typeface="Cambria" panose="02040503050406030204" pitchFamily="18" charset="0"/>
                        </a:rPr>
                        <a:t>81 - 85</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A-</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3,7</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90959">
                <a:tc>
                  <a:txBody>
                    <a:bodyPr/>
                    <a:lstStyle/>
                    <a:p>
                      <a:pPr algn="ctr">
                        <a:lnSpc>
                          <a:spcPct val="107000"/>
                        </a:lnSpc>
                        <a:spcAft>
                          <a:spcPts val="0"/>
                        </a:spcAft>
                      </a:pPr>
                      <a:r>
                        <a:rPr lang="zh-CN" sz="2000" dirty="0">
                          <a:effectLst/>
                          <a:latin typeface="Cambria" panose="02040503050406030204" pitchFamily="18" charset="0"/>
                        </a:rPr>
                        <a:t>76 - 80</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dirty="0">
                          <a:effectLst/>
                          <a:latin typeface="Cambria" panose="02040503050406030204" pitchFamily="18" charset="0"/>
                        </a:rPr>
                        <a:t>B+</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3,3</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90959">
                <a:tc>
                  <a:txBody>
                    <a:bodyPr/>
                    <a:lstStyle/>
                    <a:p>
                      <a:pPr algn="ctr">
                        <a:lnSpc>
                          <a:spcPct val="107000"/>
                        </a:lnSpc>
                        <a:spcAft>
                          <a:spcPts val="0"/>
                        </a:spcAft>
                      </a:pPr>
                      <a:r>
                        <a:rPr lang="zh-CN" sz="2000">
                          <a:effectLst/>
                          <a:latin typeface="Cambria" panose="02040503050406030204" pitchFamily="18" charset="0"/>
                        </a:rPr>
                        <a:t>71 - 75</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B</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3,0</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90959">
                <a:tc>
                  <a:txBody>
                    <a:bodyPr/>
                    <a:lstStyle/>
                    <a:p>
                      <a:pPr algn="ctr">
                        <a:lnSpc>
                          <a:spcPct val="107000"/>
                        </a:lnSpc>
                        <a:spcAft>
                          <a:spcPts val="0"/>
                        </a:spcAft>
                      </a:pPr>
                      <a:r>
                        <a:rPr lang="zh-CN" sz="2000">
                          <a:effectLst/>
                          <a:latin typeface="Cambria" panose="02040503050406030204" pitchFamily="18" charset="0"/>
                        </a:rPr>
                        <a:t>66 - 70</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B-</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2,7</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90959">
                <a:tc>
                  <a:txBody>
                    <a:bodyPr/>
                    <a:lstStyle/>
                    <a:p>
                      <a:pPr algn="ctr">
                        <a:lnSpc>
                          <a:spcPct val="107000"/>
                        </a:lnSpc>
                        <a:spcAft>
                          <a:spcPts val="0"/>
                        </a:spcAft>
                      </a:pPr>
                      <a:r>
                        <a:rPr lang="zh-CN" sz="2000">
                          <a:effectLst/>
                          <a:latin typeface="Cambria" panose="02040503050406030204" pitchFamily="18" charset="0"/>
                        </a:rPr>
                        <a:t>61 - 65</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C+</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2,3</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390959">
                <a:tc>
                  <a:txBody>
                    <a:bodyPr/>
                    <a:lstStyle/>
                    <a:p>
                      <a:pPr algn="ctr">
                        <a:lnSpc>
                          <a:spcPct val="107000"/>
                        </a:lnSpc>
                        <a:spcAft>
                          <a:spcPts val="0"/>
                        </a:spcAft>
                      </a:pPr>
                      <a:r>
                        <a:rPr lang="zh-CN" sz="2000">
                          <a:effectLst/>
                          <a:latin typeface="Cambria" panose="02040503050406030204" pitchFamily="18" charset="0"/>
                        </a:rPr>
                        <a:t>56 - 60</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C</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2,0</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90959">
                <a:tc>
                  <a:txBody>
                    <a:bodyPr/>
                    <a:lstStyle/>
                    <a:p>
                      <a:pPr algn="ctr">
                        <a:lnSpc>
                          <a:spcPct val="107000"/>
                        </a:lnSpc>
                        <a:spcAft>
                          <a:spcPts val="0"/>
                        </a:spcAft>
                      </a:pPr>
                      <a:r>
                        <a:rPr lang="zh-CN" sz="2000" dirty="0">
                          <a:effectLst/>
                          <a:latin typeface="Cambria" panose="02040503050406030204" pitchFamily="18" charset="0"/>
                        </a:rPr>
                        <a:t>51 - 55</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rgbClr val="FF0000"/>
                    </a:solidFill>
                  </a:tcPr>
                </a:tc>
                <a:tc>
                  <a:txBody>
                    <a:bodyPr/>
                    <a:lstStyle/>
                    <a:p>
                      <a:pPr algn="ctr">
                        <a:lnSpc>
                          <a:spcPct val="107000"/>
                        </a:lnSpc>
                        <a:spcAft>
                          <a:spcPts val="0"/>
                        </a:spcAft>
                      </a:pPr>
                      <a:r>
                        <a:rPr lang="zh-CN" sz="2000" dirty="0">
                          <a:effectLst/>
                          <a:latin typeface="Cambria" panose="02040503050406030204" pitchFamily="18" charset="0"/>
                        </a:rPr>
                        <a:t>C-</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rgbClr val="FF0000"/>
                    </a:solidFill>
                  </a:tcPr>
                </a:tc>
                <a:tc>
                  <a:txBody>
                    <a:bodyPr/>
                    <a:lstStyle/>
                    <a:p>
                      <a:pPr algn="ctr">
                        <a:lnSpc>
                          <a:spcPct val="107000"/>
                        </a:lnSpc>
                        <a:spcAft>
                          <a:spcPts val="0"/>
                        </a:spcAft>
                      </a:pPr>
                      <a:r>
                        <a:rPr lang="zh-CN" sz="2000" dirty="0">
                          <a:effectLst/>
                          <a:latin typeface="Cambria" panose="02040503050406030204" pitchFamily="18" charset="0"/>
                        </a:rPr>
                        <a:t>1,7</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rgbClr val="FF0000"/>
                    </a:solidFill>
                  </a:tcPr>
                </a:tc>
                <a:tc>
                  <a:txBody>
                    <a:bodyPr/>
                    <a:lstStyle/>
                    <a:p>
                      <a:pPr algn="ctr">
                        <a:lnSpc>
                          <a:spcPct val="107000"/>
                        </a:lnSpc>
                        <a:spcAft>
                          <a:spcPts val="0"/>
                        </a:spcAft>
                      </a:pPr>
                      <a:r>
                        <a:rPr lang="zh-CN" sz="2000" dirty="0">
                          <a:effectLst/>
                          <a:latin typeface="Cambria" panose="02040503050406030204" pitchFamily="18" charset="0"/>
                        </a:rPr>
                        <a:t>Tidak Lulus</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val="10008"/>
                  </a:ext>
                </a:extLst>
              </a:tr>
              <a:tr h="390959">
                <a:tc>
                  <a:txBody>
                    <a:bodyPr/>
                    <a:lstStyle/>
                    <a:p>
                      <a:pPr algn="ctr">
                        <a:lnSpc>
                          <a:spcPct val="107000"/>
                        </a:lnSpc>
                        <a:spcAft>
                          <a:spcPts val="0"/>
                        </a:spcAft>
                      </a:pPr>
                      <a:r>
                        <a:rPr lang="zh-CN" sz="2000">
                          <a:effectLst/>
                          <a:latin typeface="Cambria" panose="02040503050406030204" pitchFamily="18" charset="0"/>
                        </a:rPr>
                        <a:t>46 – 50</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D</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dirty="0">
                          <a:effectLst/>
                          <a:latin typeface="Cambria" panose="02040503050406030204" pitchFamily="18" charset="0"/>
                        </a:rPr>
                        <a:t>1</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Tidak Lulus</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390959">
                <a:tc>
                  <a:txBody>
                    <a:bodyPr/>
                    <a:lstStyle/>
                    <a:p>
                      <a:pPr algn="ctr">
                        <a:lnSpc>
                          <a:spcPct val="107000"/>
                        </a:lnSpc>
                        <a:spcAft>
                          <a:spcPts val="0"/>
                        </a:spcAft>
                      </a:pPr>
                      <a:r>
                        <a:rPr lang="zh-CN" sz="2000">
                          <a:effectLst/>
                          <a:latin typeface="Cambria" panose="02040503050406030204" pitchFamily="18" charset="0"/>
                        </a:rPr>
                        <a:t>0 - 45</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dirty="0">
                          <a:effectLst/>
                          <a:latin typeface="Cambria" panose="02040503050406030204" pitchFamily="18" charset="0"/>
                        </a:rPr>
                        <a:t>E</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a:effectLst/>
                          <a:latin typeface="Cambria" panose="02040503050406030204" pitchFamily="18" charset="0"/>
                        </a:rPr>
                        <a:t>0</a:t>
                      </a:r>
                      <a:endParaRPr lang="en-US" sz="200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algn="ctr">
                        <a:lnSpc>
                          <a:spcPct val="107000"/>
                        </a:lnSpc>
                        <a:spcAft>
                          <a:spcPts val="0"/>
                        </a:spcAft>
                      </a:pPr>
                      <a:r>
                        <a:rPr lang="zh-CN" sz="2000" dirty="0">
                          <a:effectLst/>
                          <a:latin typeface="Cambria" panose="02040503050406030204" pitchFamily="18" charset="0"/>
                        </a:rPr>
                        <a:t>Tidak Lulus</a:t>
                      </a:r>
                      <a:endParaRPr lang="en-US" sz="20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31016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4607244" y="4987174"/>
            <a:ext cx="2977513" cy="1185026"/>
          </a:xfrm>
          <a:prstGeom prst="rect">
            <a:avLst/>
          </a:prstGeom>
        </p:spPr>
        <p:txBody>
          <a:bodyPr lIns="33867" tIns="33867" rIns="33867" bIns="33867" rtlCol="0" anchor="ctr"/>
          <a:lstStyle/>
          <a:p>
            <a:pPr algn="ctr">
              <a:lnSpc>
                <a:spcPts val="1950"/>
              </a:lnSpc>
            </a:pPr>
            <a:endParaRPr sz="1200"/>
          </a:p>
        </p:txBody>
      </p:sp>
      <p:sp>
        <p:nvSpPr>
          <p:cNvPr id="26" name="Freeform 26"/>
          <p:cNvSpPr/>
          <p:nvPr/>
        </p:nvSpPr>
        <p:spPr>
          <a:xfrm>
            <a:off x="-2065047" y="-2774090"/>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2700272" y="673259"/>
            <a:ext cx="8227209" cy="628377"/>
          </a:xfrm>
          <a:prstGeom prst="rect">
            <a:avLst/>
          </a:prstGeom>
        </p:spPr>
        <p:txBody>
          <a:bodyPr wrap="square" lIns="0" tIns="0" rIns="0" bIns="0" rtlCol="0" anchor="t">
            <a:spAutoFit/>
          </a:bodyPr>
          <a:lstStyle/>
          <a:p>
            <a:pPr algn="ctr">
              <a:lnSpc>
                <a:spcPts val="4907"/>
              </a:lnSpc>
            </a:pPr>
            <a:r>
              <a:rPr lang="en-US" sz="5334" b="1" dirty="0">
                <a:solidFill>
                  <a:srgbClr val="1D74B4"/>
                </a:solidFill>
                <a:latin typeface="Poppins Semi-Bold"/>
                <a:ea typeface="Poppins Semi-Bold"/>
                <a:cs typeface="Poppins Semi-Bold"/>
                <a:sym typeface="Poppins Semi-Bold"/>
              </a:rPr>
              <a:t>REFRENSI BUKU</a:t>
            </a:r>
          </a:p>
        </p:txBody>
      </p:sp>
      <p:sp>
        <p:nvSpPr>
          <p:cNvPr id="53" name="Freeform 53"/>
          <p:cNvSpPr/>
          <p:nvPr/>
        </p:nvSpPr>
        <p:spPr>
          <a:xfrm>
            <a:off x="9964044" y="-1623351"/>
            <a:ext cx="3563361" cy="3883773"/>
          </a:xfrm>
          <a:custGeom>
            <a:avLst/>
            <a:gdLst/>
            <a:ahLst/>
            <a:cxnLst/>
            <a:rect l="l" t="t" r="r" b="b"/>
            <a:pathLst>
              <a:path w="5345042" h="5825659">
                <a:moveTo>
                  <a:pt x="0" y="0"/>
                </a:moveTo>
                <a:lnTo>
                  <a:pt x="5345042" y="0"/>
                </a:lnTo>
                <a:lnTo>
                  <a:pt x="5345042" y="5825658"/>
                </a:lnTo>
                <a:lnTo>
                  <a:pt x="0" y="5825658"/>
                </a:lnTo>
                <a:lnTo>
                  <a:pt x="0" y="0"/>
                </a:lnTo>
                <a:close/>
              </a:path>
            </a:pathLst>
          </a:custGeom>
          <a:blipFill>
            <a:blip r:embed="rId4"/>
            <a:stretch>
              <a:fillRect/>
            </a:stretch>
          </a:blipFill>
        </p:spPr>
      </p:sp>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16" y="428379"/>
            <a:ext cx="718649" cy="840817"/>
          </a:xfrm>
          <a:prstGeom prst="rect">
            <a:avLst/>
          </a:prstGeom>
        </p:spPr>
      </p:pic>
      <p:sp>
        <p:nvSpPr>
          <p:cNvPr id="76" name="Freeform 26"/>
          <p:cNvSpPr/>
          <p:nvPr/>
        </p:nvSpPr>
        <p:spPr>
          <a:xfrm>
            <a:off x="-2065047" y="-3148162"/>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5"/>
          <p:cNvSpPr/>
          <p:nvPr/>
        </p:nvSpPr>
        <p:spPr>
          <a:xfrm>
            <a:off x="9964044" y="3352800"/>
            <a:ext cx="2227956" cy="3505200"/>
          </a:xfrm>
          <a:custGeom>
            <a:avLst/>
            <a:gdLst/>
            <a:ahLst/>
            <a:cxnLst/>
            <a:rect l="l" t="t" r="r" b="b"/>
            <a:pathLst>
              <a:path w="6933575" h="9708947">
                <a:moveTo>
                  <a:pt x="0" y="0"/>
                </a:moveTo>
                <a:lnTo>
                  <a:pt x="6933576" y="0"/>
                </a:lnTo>
                <a:lnTo>
                  <a:pt x="6933576" y="9708947"/>
                </a:lnTo>
                <a:lnTo>
                  <a:pt x="0" y="9708947"/>
                </a:lnTo>
                <a:lnTo>
                  <a:pt x="0" y="0"/>
                </a:lnTo>
                <a:close/>
              </a:path>
            </a:pathLst>
          </a:custGeom>
          <a:blipFill>
            <a:blip r:embed="rId6">
              <a:extLst>
                <a:ext uri="{96DAC541-7B7A-43D3-8B79-37D633B846F1}">
                  <asvg:svgBlip xmlns:asvg="http://schemas.microsoft.com/office/drawing/2016/SVG/main"/>
                </a:ext>
              </a:extLst>
            </a:blip>
            <a:stretch>
              <a:fillRect b="-71519"/>
            </a:stretch>
          </a:blipFill>
        </p:spPr>
      </p:sp>
      <p:sp>
        <p:nvSpPr>
          <p:cNvPr id="2" name="Rectangle 1"/>
          <p:cNvSpPr/>
          <p:nvPr/>
        </p:nvSpPr>
        <p:spPr>
          <a:xfrm>
            <a:off x="328306" y="1648825"/>
            <a:ext cx="10432473" cy="4678204"/>
          </a:xfrm>
          <a:prstGeom prst="rect">
            <a:avLst/>
          </a:prstGeom>
        </p:spPr>
        <p:txBody>
          <a:bodyPr wrap="square">
            <a:spAutoFit/>
          </a:bodyPr>
          <a:lstStyle/>
          <a:p>
            <a:pPr algn="just"/>
            <a:r>
              <a:rPr lang="nb-NO" sz="1400" b="1" dirty="0">
                <a:effectLst/>
                <a:latin typeface="Cambria" panose="02040503050406030204" pitchFamily="18" charset="0"/>
                <a:ea typeface="Cambria" panose="02040503050406030204" pitchFamily="18" charset="0"/>
                <a:cs typeface="Arial" panose="020B0604020202020204" pitchFamily="34" charset="0"/>
              </a:rPr>
              <a:t>BUKU WAJIB</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algn="just"/>
            <a:r>
              <a:rPr lang="zh-CN" sz="1400" b="1" dirty="0">
                <a:effectLst/>
                <a:latin typeface="Cambria" panose="02040503050406030204" pitchFamily="18" charset="0"/>
                <a:ea typeface="Cambria" panose="02040503050406030204" pitchFamily="18" charset="0"/>
                <a:cs typeface="Times New Roman" panose="02020603050405020304" pitchFamily="18" charset="0"/>
              </a:rPr>
              <a:t>Neti Karnati,  Manajemen Perkantoran </a:t>
            </a:r>
            <a:r>
              <a:rPr lang="nb-NO" sz="1400" b="1" dirty="0">
                <a:effectLst/>
                <a:latin typeface="Cambria" panose="02040503050406030204" pitchFamily="18" charset="0"/>
                <a:ea typeface="Cambria" panose="02040503050406030204" pitchFamily="18" charset="0"/>
                <a:cs typeface="Times New Roman" panose="02020603050405020304" pitchFamily="18" charset="0"/>
              </a:rPr>
              <a:t>(</a:t>
            </a:r>
            <a:r>
              <a:rPr lang="zh-CN" sz="1400" b="1" dirty="0">
                <a:effectLst/>
                <a:latin typeface="Cambria" panose="02040503050406030204" pitchFamily="18" charset="0"/>
                <a:ea typeface="Cambria" panose="02040503050406030204" pitchFamily="18" charset="0"/>
                <a:cs typeface="Times New Roman" panose="02020603050405020304" pitchFamily="18" charset="0"/>
              </a:rPr>
              <a:t>Analisis teori dan aplikasi dalam organisasi pendidikan</a:t>
            </a:r>
            <a:r>
              <a:rPr lang="nb-NO" sz="1400" b="1" dirty="0">
                <a:effectLst/>
                <a:latin typeface="Cambria" panose="02040503050406030204" pitchFamily="18" charset="0"/>
                <a:ea typeface="Cambria" panose="02040503050406030204" pitchFamily="18" charset="0"/>
                <a:cs typeface="Times New Roman" panose="02020603050405020304" pitchFamily="18" charset="0"/>
              </a:rPr>
              <a:t>)</a:t>
            </a:r>
            <a:r>
              <a:rPr lang="zh-CN" sz="1400" b="1" dirty="0">
                <a:effectLst/>
                <a:latin typeface="Cambria" panose="02040503050406030204" pitchFamily="18" charset="0"/>
                <a:ea typeface="Cambria" panose="02040503050406030204" pitchFamily="18" charset="0"/>
                <a:cs typeface="Times New Roman" panose="02020603050405020304" pitchFamily="18" charset="0"/>
              </a:rPr>
              <a:t>, Banda Aceh: CV. Bunda  Ratu, </a:t>
            </a:r>
            <a:r>
              <a:rPr lang="nb-NO" sz="1400" b="1" dirty="0">
                <a:effectLst/>
                <a:latin typeface="Cambria" panose="02040503050406030204" pitchFamily="18" charset="0"/>
                <a:ea typeface="Cambria" panose="02040503050406030204" pitchFamily="18" charset="0"/>
                <a:cs typeface="Times New Roman" panose="02020603050405020304" pitchFamily="18" charset="0"/>
              </a:rPr>
              <a:t>(</a:t>
            </a:r>
            <a:r>
              <a:rPr lang="zh-CN" sz="1400" b="1" dirty="0">
                <a:effectLst/>
                <a:latin typeface="Cambria" panose="02040503050406030204" pitchFamily="18" charset="0"/>
                <a:ea typeface="Cambria" panose="02040503050406030204" pitchFamily="18" charset="0"/>
                <a:cs typeface="Times New Roman" panose="02020603050405020304" pitchFamily="18" charset="0"/>
              </a:rPr>
              <a:t>2019</a:t>
            </a:r>
            <a:r>
              <a:rPr lang="nb-NO" sz="1400" b="1" dirty="0">
                <a:effectLst/>
                <a:latin typeface="Cambria" panose="02040503050406030204" pitchFamily="18" charset="0"/>
                <a:ea typeface="Cambria" panose="02040503050406030204" pitchFamily="18" charset="0"/>
                <a:cs typeface="Times New Roman" panose="02020603050405020304" pitchFamily="18" charset="0"/>
              </a:rPr>
              <a:t>)</a:t>
            </a:r>
            <a:r>
              <a:rPr lang="zh-CN" sz="1400" b="1" dirty="0">
                <a:effectLst/>
                <a:latin typeface="Cambria" panose="02040503050406030204" pitchFamily="18" charset="0"/>
                <a:ea typeface="Cambria" panose="02040503050406030204" pitchFamily="18" charset="0"/>
                <a:cs typeface="Times New Roman" panose="02020603050405020304" pitchFamily="18" charset="0"/>
              </a:rPr>
              <a:t>. </a:t>
            </a:r>
            <a:endParaRPr lang="en-ID" altLang="zh-CN" sz="1400" b="1" dirty="0">
              <a:latin typeface="Cambria" panose="02040503050406030204" pitchFamily="18" charset="0"/>
              <a:ea typeface="Cambria" panose="02040503050406030204" pitchFamily="18" charset="0"/>
              <a:cs typeface="Times New Roman" panose="02020603050405020304" pitchFamily="18" charset="0"/>
            </a:endParaRPr>
          </a:p>
          <a:p>
            <a:pPr algn="just"/>
            <a:endParaRPr lang="en-ID" sz="1400" b="1" dirty="0">
              <a:effectLst/>
              <a:latin typeface="Cambria" panose="02040503050406030204" pitchFamily="18" charset="0"/>
              <a:ea typeface="Cambria" panose="02040503050406030204" pitchFamily="18" charset="0"/>
              <a:cs typeface="Times New Roman" panose="02020603050405020304" pitchFamily="18" charset="0"/>
            </a:endParaRPr>
          </a:p>
          <a:p>
            <a:pPr algn="just"/>
            <a:r>
              <a:rPr lang="en-US" sz="1400" b="1" dirty="0">
                <a:effectLst/>
                <a:latin typeface="Cambria" panose="02040503050406030204" pitchFamily="18" charset="0"/>
                <a:ea typeface="Cambria" panose="02040503050406030204" pitchFamily="18" charset="0"/>
                <a:cs typeface="Times New Roman" panose="02020603050405020304" pitchFamily="18" charset="0"/>
              </a:rPr>
              <a:t>BUKU PENDUKUNG</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The Liang Gie. (2015). Administrasi Perkantoran Modern. Jogyakarta: Liberti.</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nb-NO" sz="1400" dirty="0">
                <a:effectLst/>
                <a:latin typeface="Cambria" panose="02040503050406030204" pitchFamily="18" charset="0"/>
                <a:ea typeface="Cambria" panose="02040503050406030204" pitchFamily="18" charset="0"/>
                <a:cs typeface="Times New Roman" panose="02020603050405020304" pitchFamily="18" charset="0"/>
              </a:rPr>
              <a:t>P</a:t>
            </a:r>
            <a:r>
              <a:rPr lang="zh-CN" sz="1400" dirty="0">
                <a:effectLst/>
                <a:latin typeface="Cambria" panose="02040503050406030204" pitchFamily="18" charset="0"/>
                <a:ea typeface="Cambria" panose="02040503050406030204" pitchFamily="18" charset="0"/>
                <a:cs typeface="Times New Roman" panose="02020603050405020304" pitchFamily="18" charset="0"/>
              </a:rPr>
              <a:t>riansa, Doni Juni. Manajemen perkantoran : efektif, efisien, dan profesional. Bandung : Alfabeta.</a:t>
            </a:r>
            <a:r>
              <a:rPr lang="nb-NO" sz="1400" dirty="0">
                <a:effectLst/>
                <a:latin typeface="Cambria" panose="02040503050406030204" pitchFamily="18" charset="0"/>
                <a:ea typeface="Cambria" panose="02040503050406030204" pitchFamily="18" charset="0"/>
                <a:cs typeface="Times New Roman" panose="02020603050405020304" pitchFamily="18" charset="0"/>
              </a:rPr>
              <a:t> (2015).</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Balacandran, V dan  Chandrasekaran, V. (2009). Office Management. New Delhi: Tata McGraw Hill Education Private Limited. </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Sedarmayanti. (2009). Dasar-dasar Pengetahuan Tentang Manajemen Perkantoran. Bandung: Penerbit Mandar Maju.</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Badri Munir Sukoco. (2007). Manajemen Administrasi Perkantoran Modern. Jakarta: Penerbit Airlangga.</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Zulkifli Amsyah. (2005). Manajemen Kearsipan. Jakarta; PT Gramedia.</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E. Kosasih dan Ice Sutari. (2003). Surat Menyurat dan Menulis Surat Dinas dengan Benar. Bandung: Yrama Yuda.</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Komarudin. (2000). Manajemen Kantor (Teori dan Praktek). Bandung: Trigen dan Karya.</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Leffingwell, William H  dan Robinson, Edwin M. (1950). Texbook Of Office Management. New York Toronto London: McGraw-Hill Book Company, Inc.</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Aft>
                <a:spcPts val="800"/>
              </a:spcAft>
              <a:buClr>
                <a:srgbClr val="000000"/>
              </a:buClr>
              <a:buFont typeface="+mj-lt"/>
              <a:buAutoNum type="arabicPeriod"/>
            </a:pPr>
            <a:r>
              <a:rPr lang="zh-CN" sz="1400" dirty="0">
                <a:effectLst/>
                <a:latin typeface="Cambria" panose="02040503050406030204" pitchFamily="18" charset="0"/>
                <a:ea typeface="Cambria" panose="02040503050406030204" pitchFamily="18" charset="0"/>
                <a:cs typeface="Times New Roman" panose="02020603050405020304" pitchFamily="18" charset="0"/>
              </a:rPr>
              <a:t>Mills, Geoffrey; Standingford, Oliver dan Appleby, Robert C. (1990). Manajemen Perkantoran Modern, (Terjemahan) Drs. F.X Budiyanto.</a:t>
            </a:r>
            <a:endParaRPr lang="en-ID" sz="1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3020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1338-6958-F4B5-8DC5-F4E8C342FA9A}"/>
              </a:ext>
            </a:extLst>
          </p:cNvPr>
          <p:cNvSpPr>
            <a:spLocks noGrp="1"/>
          </p:cNvSpPr>
          <p:nvPr>
            <p:ph type="title"/>
          </p:nvPr>
        </p:nvSpPr>
        <p:spPr/>
        <p:txBody>
          <a:bodyPr/>
          <a:lstStyle/>
          <a:p>
            <a:pPr>
              <a:defRPr/>
            </a:pPr>
            <a:r>
              <a:rPr lang="en-US" b="1" dirty="0">
                <a:latin typeface="Cambria" panose="02040503050406030204" pitchFamily="18" charset="0"/>
                <a:ea typeface="Cambria" panose="02040503050406030204" pitchFamily="18" charset="0"/>
              </a:rPr>
              <a:t>PENGERTIAN KANTOR</a:t>
            </a:r>
          </a:p>
        </p:txBody>
      </p:sp>
      <p:sp>
        <p:nvSpPr>
          <p:cNvPr id="3" name="Content Placeholder 2">
            <a:extLst>
              <a:ext uri="{FF2B5EF4-FFF2-40B4-BE49-F238E27FC236}">
                <a16:creationId xmlns:a16="http://schemas.microsoft.com/office/drawing/2014/main" id="{D22CDE50-87E7-C93B-CA79-7778C534ED85}"/>
              </a:ext>
            </a:extLst>
          </p:cNvPr>
          <p:cNvSpPr>
            <a:spLocks noGrp="1"/>
          </p:cNvSpPr>
          <p:nvPr>
            <p:ph idx="1"/>
          </p:nvPr>
        </p:nvSpPr>
        <p:spPr>
          <a:xfrm>
            <a:off x="838200" y="1600200"/>
            <a:ext cx="10871214" cy="4495800"/>
          </a:xfrm>
        </p:spPr>
        <p:txBody>
          <a:bodyPr/>
          <a:lstStyle/>
          <a:p>
            <a:pPr>
              <a:defRPr/>
            </a:pPr>
            <a:r>
              <a:rPr lang="en-US" dirty="0" err="1">
                <a:latin typeface="Cambria" panose="02040503050406030204" pitchFamily="18" charset="0"/>
                <a:ea typeface="Cambria" panose="02040503050406030204" pitchFamily="18" charset="0"/>
              </a:rPr>
              <a:t>Perkataan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berasal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bahasa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Belanda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kantoor</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bisa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diartikan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sebagai</a:t>
            </a:r>
            <a:r>
              <a:rPr lang="en-US" dirty="0">
                <a:latin typeface="Cambria" panose="02040503050406030204" pitchFamily="18" charset="0"/>
                <a:ea typeface="Cambria" panose="02040503050406030204" pitchFamily="18" charset="0"/>
              </a:rPr>
              <a:t> :</a:t>
            </a:r>
          </a:p>
          <a:p>
            <a:pPr marL="344488" indent="-344488" algn="just">
              <a:lnSpc>
                <a:spcPct val="80000"/>
              </a:lnSpc>
              <a:buClr>
                <a:schemeClr val="tx1"/>
              </a:buClr>
              <a:buNone/>
              <a:defRPr/>
            </a:pPr>
            <a:r>
              <a:rPr lang="en-US" dirty="0" err="1">
                <a:solidFill>
                  <a:srgbClr val="3333FF"/>
                </a:solidFill>
                <a:latin typeface="Cambria" panose="02040503050406030204" pitchFamily="18" charset="0"/>
                <a:ea typeface="Cambria" panose="02040503050406030204" pitchFamily="18" charset="0"/>
              </a:rPr>
              <a:t>Menurut</a:t>
            </a:r>
            <a:r>
              <a:rPr lang="en-US" b="1" dirty="0">
                <a:solidFill>
                  <a:srgbClr val="3333FF"/>
                </a:solidFill>
                <a:latin typeface="Cambria" panose="02040503050406030204" pitchFamily="18" charset="0"/>
                <a:ea typeface="Cambria" panose="02040503050406030204" pitchFamily="18" charset="0"/>
              </a:rPr>
              <a:t> Prof. </a:t>
            </a:r>
            <a:r>
              <a:rPr lang="en-US" b="1" dirty="0" err="1">
                <a:solidFill>
                  <a:srgbClr val="3333FF"/>
                </a:solidFill>
                <a:latin typeface="Cambria" panose="02040503050406030204" pitchFamily="18" charset="0"/>
                <a:ea typeface="Cambria" panose="02040503050406030204" pitchFamily="18" charset="0"/>
              </a:rPr>
              <a:t>Prajudi</a:t>
            </a:r>
            <a:r>
              <a:rPr lang="en-US" b="1" dirty="0">
                <a:solidFill>
                  <a:srgbClr val="3333FF"/>
                </a:solidFill>
                <a:latin typeface="Cambria" panose="02040503050406030204" pitchFamily="18" charset="0"/>
                <a:ea typeface="Cambria" panose="02040503050406030204" pitchFamily="18" charset="0"/>
              </a:rPr>
              <a:t> </a:t>
            </a:r>
            <a:r>
              <a:rPr lang="en-US" b="1" dirty="0" err="1">
                <a:solidFill>
                  <a:srgbClr val="3333FF"/>
                </a:solidFill>
                <a:latin typeface="Cambria" panose="02040503050406030204" pitchFamily="18" charset="0"/>
                <a:ea typeface="Cambria" panose="02040503050406030204" pitchFamily="18" charset="0"/>
              </a:rPr>
              <a:t>Atmosudirdjo</a:t>
            </a:r>
            <a:r>
              <a:rPr lang="en-US" b="1" dirty="0">
                <a:solidFill>
                  <a:srgbClr val="3333FF"/>
                </a:solidFill>
                <a:latin typeface="Cambria" panose="02040503050406030204" pitchFamily="18" charset="0"/>
                <a:ea typeface="Cambria" panose="02040503050406030204" pitchFamily="18" charset="0"/>
              </a:rPr>
              <a:t> </a:t>
            </a:r>
            <a:r>
              <a:rPr lang="en-US" dirty="0">
                <a:solidFill>
                  <a:srgbClr val="3333FF"/>
                </a:solidFill>
                <a:latin typeface="Cambria" panose="02040503050406030204" pitchFamily="18" charset="0"/>
                <a:ea typeface="Cambria" panose="02040503050406030204" pitchFamily="18" charset="0"/>
              </a:rPr>
              <a:t>:</a:t>
            </a:r>
          </a:p>
          <a:p>
            <a:pPr marL="344488" indent="-344488" algn="just">
              <a:lnSpc>
                <a:spcPct val="80000"/>
              </a:lnSpc>
              <a:buClr>
                <a:schemeClr val="tx1"/>
              </a:buClr>
              <a:buNone/>
              <a:defRPr/>
            </a:pPr>
            <a:r>
              <a:rPr lang="en-US" dirty="0">
                <a:latin typeface="Cambria" panose="02040503050406030204" pitchFamily="18" charset="0"/>
                <a:ea typeface="Cambria" panose="02040503050406030204" pitchFamily="18" charset="0"/>
              </a:rPr>
              <a:t>1.	</a:t>
            </a:r>
            <a:r>
              <a:rPr lang="en-US" dirty="0" err="1">
                <a:latin typeface="Cambria" panose="02040503050406030204" pitchFamily="18" charset="0"/>
                <a:ea typeface="Cambria" panose="02040503050406030204" pitchFamily="18" charset="0"/>
              </a:rPr>
              <a:t>Ruang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kamar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kerja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ruang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tulis</a:t>
            </a:r>
            <a:r>
              <a:rPr lang="en-US" dirty="0">
                <a:latin typeface="Cambria" panose="02040503050406030204" pitchFamily="18" charset="0"/>
                <a:ea typeface="Cambria" panose="02040503050406030204" pitchFamily="18" charset="0"/>
              </a:rPr>
              <a:t>.</a:t>
            </a:r>
          </a:p>
          <a:p>
            <a:pPr marL="344488" indent="-344488">
              <a:lnSpc>
                <a:spcPct val="80000"/>
              </a:lnSpc>
              <a:buClr>
                <a:schemeClr val="tx1"/>
              </a:buClr>
              <a:buNone/>
              <a:defRPr/>
            </a:pPr>
            <a:r>
              <a:rPr lang="en-US" dirty="0">
                <a:latin typeface="Cambria" panose="02040503050406030204" pitchFamily="18" charset="0"/>
                <a:ea typeface="Cambria" panose="02040503050406030204" pitchFamily="18" charset="0"/>
              </a:rPr>
              <a:t>2.	</a:t>
            </a:r>
            <a:r>
              <a:rPr lang="en-US" dirty="0" err="1">
                <a:latin typeface="Cambria" panose="02040503050406030204" pitchFamily="18" charset="0"/>
                <a:ea typeface="Cambria" panose="02040503050406030204" pitchFamily="18" charset="0"/>
              </a:rPr>
              <a:t>Markas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ruang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kompleks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dimana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seorang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pengusaha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beserta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stafnya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menjalankan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aktivitas</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aktivitas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pokoknya</a:t>
            </a:r>
            <a:r>
              <a:rPr lang="en-US" dirty="0">
                <a:latin typeface="Cambria" panose="02040503050406030204" pitchFamily="18" charset="0"/>
                <a:ea typeface="Cambria" panose="02040503050406030204" pitchFamily="18" charset="0"/>
              </a:rPr>
              <a:t>.</a:t>
            </a:r>
          </a:p>
          <a:p>
            <a:pPr marL="344488" indent="-344488">
              <a:lnSpc>
                <a:spcPct val="80000"/>
              </a:lnSpc>
              <a:buClr>
                <a:schemeClr val="tx1"/>
              </a:buClr>
              <a:buFont typeface="Wingdings" panose="05000000000000000000" pitchFamily="2" charset="2"/>
              <a:buAutoNum type="arabicPeriod" startAt="3"/>
              <a:defRPr/>
            </a:pPr>
            <a:r>
              <a:rPr lang="en-US" dirty="0">
                <a:latin typeface="Cambria" panose="02040503050406030204" pitchFamily="18" charset="0"/>
                <a:ea typeface="Cambria" panose="02040503050406030204" pitchFamily="18" charset="0"/>
              </a:rPr>
              <a:t>Biro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tempat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kedudukan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pimpinan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suatu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administrasi</a:t>
            </a:r>
            <a:r>
              <a:rPr lang="en-US" dirty="0">
                <a:latin typeface="Cambria" panose="02040503050406030204" pitchFamily="18" charset="0"/>
                <a:ea typeface="Cambria" panose="02040503050406030204" pitchFamily="18" charset="0"/>
              </a:rPr>
              <a:t>, </a:t>
            </a:r>
          </a:p>
          <a:p>
            <a:pPr marL="344488" indent="-344488">
              <a:lnSpc>
                <a:spcPct val="80000"/>
              </a:lnSpc>
              <a:buClr>
                <a:schemeClr val="tx1"/>
              </a:buClr>
              <a:buFont typeface="Wingdings" panose="05000000000000000000" pitchFamily="2" charset="2"/>
              <a:buAutoNum type="arabicPeriod" startAt="3"/>
              <a:defRPr/>
            </a:pPr>
            <a:r>
              <a:rPr lang="en-US" dirty="0" err="1">
                <a:latin typeface="Cambria" panose="02040503050406030204" pitchFamily="18" charset="0"/>
                <a:ea typeface="Cambria" panose="02040503050406030204" pitchFamily="18" charset="0"/>
              </a:rPr>
              <a:t>Instansi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badan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jawatan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perusahaan</a:t>
            </a:r>
            <a:r>
              <a:rPr lang="en-US" dirty="0">
                <a:latin typeface="Cambria" panose="02040503050406030204" pitchFamily="18" charset="0"/>
                <a:ea typeface="Cambria" panose="02040503050406030204" pitchFamily="18" charset="0"/>
              </a:rPr>
              <a:t>.</a:t>
            </a:r>
          </a:p>
          <a:p>
            <a:pPr marL="344488" indent="-344488" algn="just">
              <a:lnSpc>
                <a:spcPct val="80000"/>
              </a:lnSpc>
              <a:buClr>
                <a:schemeClr val="tx1"/>
              </a:buClr>
              <a:defRPr/>
            </a:pPr>
            <a:endParaRPr lang="en-US" dirty="0">
              <a:latin typeface="Cambria" panose="02040503050406030204" pitchFamily="18" charset="0"/>
              <a:ea typeface="Cambria" panose="02040503050406030204" pitchFamily="18" charset="0"/>
            </a:endParaRPr>
          </a:p>
          <a:p>
            <a:pPr marL="344488" indent="-344488" algn="just">
              <a:lnSpc>
                <a:spcPct val="80000"/>
              </a:lnSpc>
              <a:buClr>
                <a:schemeClr val="tx1"/>
              </a:buClr>
              <a:defRPr/>
            </a:pPr>
            <a:endParaRPr lang="en-US" dirty="0">
              <a:latin typeface="Cambria" panose="02040503050406030204" pitchFamily="18" charset="0"/>
              <a:ea typeface="Cambria" panose="02040503050406030204" pitchFamily="18" charset="0"/>
            </a:endParaRPr>
          </a:p>
          <a:p>
            <a:pPr marL="344488" indent="-344488" algn="just">
              <a:lnSpc>
                <a:spcPct val="80000"/>
              </a:lnSpc>
              <a:buClr>
                <a:schemeClr val="tx1"/>
              </a:buClr>
              <a:defRPr/>
            </a:pPr>
            <a:endParaRPr lang="en-US" dirty="0">
              <a:latin typeface="Cambria" panose="02040503050406030204" pitchFamily="18" charset="0"/>
              <a:ea typeface="Cambria" panose="02040503050406030204" pitchFamily="18" charset="0"/>
            </a:endParaRPr>
          </a:p>
          <a:p>
            <a:pPr>
              <a:defRPr/>
            </a:pPr>
            <a:endParaRPr lang="en-US" dirty="0">
              <a:latin typeface="Cambria" panose="02040503050406030204" pitchFamily="18" charset="0"/>
              <a:ea typeface="Cambria" panose="02040503050406030204" pitchFamily="18" charset="0"/>
            </a:endParaRPr>
          </a:p>
        </p:txBody>
      </p:sp>
      <p:sp>
        <p:nvSpPr>
          <p:cNvPr id="4" name="Freeform 2">
            <a:extLst>
              <a:ext uri="{FF2B5EF4-FFF2-40B4-BE49-F238E27FC236}">
                <a16:creationId xmlns:a16="http://schemas.microsoft.com/office/drawing/2014/main" id="{4FD04B24-FFC3-4988-4AF7-295306FF8AB7}"/>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3">
            <a:extLst>
              <a:ext uri="{FF2B5EF4-FFF2-40B4-BE49-F238E27FC236}">
                <a16:creationId xmlns:a16="http://schemas.microsoft.com/office/drawing/2014/main" id="{B221913B-21E4-4883-D876-8E18883E6242}"/>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6" name="Freeform 4">
            <a:extLst>
              <a:ext uri="{FF2B5EF4-FFF2-40B4-BE49-F238E27FC236}">
                <a16:creationId xmlns:a16="http://schemas.microsoft.com/office/drawing/2014/main" id="{5309EFE7-8CF6-37FC-A2E5-C1792A8D8C69}"/>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7" name="Picture 6">
            <a:extLst>
              <a:ext uri="{FF2B5EF4-FFF2-40B4-BE49-F238E27FC236}">
                <a16:creationId xmlns:a16="http://schemas.microsoft.com/office/drawing/2014/main" id="{27747A06-D3BA-5800-424A-EB2E934B1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5588C-29A0-3D64-D953-C015EAD6E676}"/>
              </a:ext>
            </a:extLst>
          </p:cNvPr>
          <p:cNvSpPr>
            <a:spLocks noGrp="1"/>
          </p:cNvSpPr>
          <p:nvPr>
            <p:ph idx="1"/>
          </p:nvPr>
        </p:nvSpPr>
        <p:spPr>
          <a:xfrm>
            <a:off x="626671" y="1074824"/>
            <a:ext cx="10723418" cy="5410200"/>
          </a:xfrm>
        </p:spPr>
        <p:txBody>
          <a:bodyPr/>
          <a:lstStyle/>
          <a:p>
            <a:pPr marL="0" indent="0">
              <a:buNone/>
              <a:defRPr/>
            </a:pPr>
            <a:r>
              <a:rPr lang="en-US" sz="3200" b="1" dirty="0">
                <a:effectLst>
                  <a:outerShdw blurRad="38100" dist="38100" dir="2700000" algn="tl">
                    <a:srgbClr val="C0C0C0"/>
                  </a:outerShdw>
                </a:effectLst>
                <a:latin typeface="Cambria" panose="02040503050406030204" pitchFamily="18" charset="0"/>
                <a:ea typeface="Cambria" panose="02040503050406030204" pitchFamily="18" charset="0"/>
              </a:rPr>
              <a:t>KANTOR</a:t>
            </a:r>
          </a:p>
          <a:p>
            <a:pPr marL="514350" indent="-514350" algn="just">
              <a:buFont typeface="+mj-lt"/>
              <a:buAutoNum type="arabicPeriod"/>
              <a:defRPr/>
            </a:pP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Tempat</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atau</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ruangan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penyelenggaraan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kegiatan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pengumpulan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pencatatan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pengolahan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penyimpanan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dan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pendistribusian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atau</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penyampaian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data /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informasi</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a:t>
            </a:r>
          </a:p>
          <a:p>
            <a:pPr marL="514350" indent="-514350" algn="just">
              <a:buFont typeface="+mj-lt"/>
              <a:buAutoNum type="arabicPeriod"/>
              <a:defRPr/>
            </a:pP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Proses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penyelenggaraan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kegiatan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pengumpulan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pencatatan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pengolahan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penyimpanan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dan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pendistribusian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penyampaian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data /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informasi</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a:t>
            </a:r>
          </a:p>
          <a:p>
            <a:pPr marL="514350" indent="-514350" algn="just">
              <a:buFont typeface="+mj-lt"/>
              <a:buAutoNum type="arabicPeriod"/>
              <a:defRPr/>
            </a:pP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Sarana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Pemusatan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Kegiatan</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Bersifat</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Administratif</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atau</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 </a:t>
            </a:r>
            <a:r>
              <a:rPr lang="en-US" dirty="0" err="1">
                <a:effectLst>
                  <a:outerShdw blurRad="38100" dist="38100" dir="2700000" algn="tl">
                    <a:srgbClr val="C0C0C0"/>
                  </a:outerShdw>
                </a:effectLst>
                <a:latin typeface="Cambria" panose="02040503050406030204" pitchFamily="18" charset="0"/>
                <a:ea typeface="Cambria" panose="02040503050406030204" pitchFamily="18" charset="0"/>
              </a:rPr>
              <a:t>manajerial</a:t>
            </a:r>
            <a:r>
              <a:rPr lang="en-US" dirty="0">
                <a:effectLst>
                  <a:outerShdw blurRad="38100" dist="38100" dir="2700000" algn="tl">
                    <a:srgbClr val="C0C0C0"/>
                  </a:outerShdw>
                </a:effectLst>
                <a:latin typeface="Cambria" panose="02040503050406030204" pitchFamily="18" charset="0"/>
                <a:ea typeface="Cambria" panose="02040503050406030204" pitchFamily="18" charset="0"/>
              </a:rPr>
              <a:t>.</a:t>
            </a:r>
          </a:p>
        </p:txBody>
      </p:sp>
      <p:sp>
        <p:nvSpPr>
          <p:cNvPr id="2" name="Freeform 2">
            <a:extLst>
              <a:ext uri="{FF2B5EF4-FFF2-40B4-BE49-F238E27FC236}">
                <a16:creationId xmlns:a16="http://schemas.microsoft.com/office/drawing/2014/main" id="{37AD715D-57DB-6C7B-B69F-8C44FED46260}"/>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3">
            <a:extLst>
              <a:ext uri="{FF2B5EF4-FFF2-40B4-BE49-F238E27FC236}">
                <a16:creationId xmlns:a16="http://schemas.microsoft.com/office/drawing/2014/main" id="{192D3A0A-50C9-61B3-11D5-81C548A116B5}"/>
              </a:ext>
            </a:extLst>
          </p:cNvPr>
          <p:cNvSpPr/>
          <p:nvPr/>
        </p:nvSpPr>
        <p:spPr>
          <a:xfrm>
            <a:off x="7971679" y="374182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5" name="Freeform 4">
            <a:extLst>
              <a:ext uri="{FF2B5EF4-FFF2-40B4-BE49-F238E27FC236}">
                <a16:creationId xmlns:a16="http://schemas.microsoft.com/office/drawing/2014/main" id="{12EAF1A7-1A82-8BE9-5A81-A26439F258FE}"/>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6" name="Picture 5">
            <a:extLst>
              <a:ext uri="{FF2B5EF4-FFF2-40B4-BE49-F238E27FC236}">
                <a16:creationId xmlns:a16="http://schemas.microsoft.com/office/drawing/2014/main" id="{1752E281-68FE-9DFB-4190-176EDA718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A9A5-1FD4-B876-D2BD-471A54B39908}"/>
              </a:ext>
            </a:extLst>
          </p:cNvPr>
          <p:cNvSpPr>
            <a:spLocks noGrp="1"/>
          </p:cNvSpPr>
          <p:nvPr>
            <p:ph type="title"/>
          </p:nvPr>
        </p:nvSpPr>
        <p:spPr>
          <a:xfrm>
            <a:off x="1487055" y="381000"/>
            <a:ext cx="8723745" cy="914400"/>
          </a:xfrm>
        </p:spPr>
        <p:txBody>
          <a:bodyPr>
            <a:normAutofit/>
          </a:bodyPr>
          <a:lstStyle/>
          <a:p>
            <a:pPr>
              <a:defRPr/>
            </a:pPr>
            <a:r>
              <a:rPr lang="en-US" sz="4000" b="1" dirty="0">
                <a:latin typeface="Cambria" panose="02040503050406030204" pitchFamily="18" charset="0"/>
                <a:ea typeface="Cambria" panose="02040503050406030204" pitchFamily="18" charset="0"/>
              </a:rPr>
              <a:t>MANAJEMEN PERKANTORAN</a:t>
            </a:r>
          </a:p>
        </p:txBody>
      </p:sp>
      <p:sp>
        <p:nvSpPr>
          <p:cNvPr id="3" name="Content Placeholder 2">
            <a:extLst>
              <a:ext uri="{FF2B5EF4-FFF2-40B4-BE49-F238E27FC236}">
                <a16:creationId xmlns:a16="http://schemas.microsoft.com/office/drawing/2014/main" id="{5D49DBF0-0CA0-352F-99FF-C1BE4B64844B}"/>
              </a:ext>
            </a:extLst>
          </p:cNvPr>
          <p:cNvSpPr>
            <a:spLocks noGrp="1"/>
          </p:cNvSpPr>
          <p:nvPr>
            <p:ph idx="1"/>
          </p:nvPr>
        </p:nvSpPr>
        <p:spPr>
          <a:xfrm>
            <a:off x="517237" y="1540163"/>
            <a:ext cx="11009746" cy="4648200"/>
          </a:xfrm>
        </p:spPr>
        <p:txBody>
          <a:bodyPr>
            <a:normAutofit/>
          </a:bodyPr>
          <a:lstStyle/>
          <a:p>
            <a:pPr marL="457200" indent="-457200">
              <a:buFont typeface="+mj-lt"/>
              <a:buAutoNum type="arabicPeriod"/>
              <a:defRPr/>
            </a:pPr>
            <a:r>
              <a:rPr lang="en-US" sz="2400" b="1" dirty="0" err="1">
                <a:latin typeface="Cambria" panose="02040503050406030204" pitchFamily="18" charset="0"/>
                <a:ea typeface="Cambria" panose="02040503050406030204" pitchFamily="18" charset="0"/>
              </a:rPr>
              <a:t>Menurut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Athur</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Grager</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Manajemen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adalah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fungsi</a:t>
            </a:r>
            <a:r>
              <a:rPr lang="en-US" sz="2400" dirty="0">
                <a:latin typeface="Cambria" panose="02040503050406030204" pitchFamily="18" charset="0"/>
                <a:ea typeface="Cambria" panose="02040503050406030204" pitchFamily="18" charset="0"/>
              </a:rPr>
              <a:t> tata </a:t>
            </a:r>
            <a:r>
              <a:rPr lang="en-US" sz="2400" dirty="0" err="1">
                <a:latin typeface="Cambria" panose="02040503050406030204" pitchFamily="18" charset="0"/>
                <a:ea typeface="Cambria" panose="02040503050406030204" pitchFamily="18" charset="0"/>
              </a:rPr>
              <a:t>penyelenggaraan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terhadap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komunikasi</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pelayanan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warkat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dari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suatu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organisasi</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b="1" dirty="0" err="1">
                <a:latin typeface="Cambria" panose="02040503050406030204" pitchFamily="18" charset="0"/>
                <a:ea typeface="Cambria" panose="02040503050406030204" pitchFamily="18" charset="0"/>
              </a:rPr>
              <a:t>Menurut</a:t>
            </a:r>
            <a:r>
              <a:rPr lang="en-US" sz="2400" b="1" dirty="0">
                <a:latin typeface="Cambria" panose="02040503050406030204" pitchFamily="18" charset="0"/>
                <a:ea typeface="Cambria" panose="02040503050406030204" pitchFamily="18" charset="0"/>
              </a:rPr>
              <a:t> Edwin Robinson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Manajemen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berkenaan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dengan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pengarahan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pengawasan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terhadap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pekerjaan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r>
              <a:rPr lang="en-US" sz="2400" dirty="0">
                <a:latin typeface="Cambria" panose="02040503050406030204" pitchFamily="18" charset="0"/>
                <a:ea typeface="Cambria" panose="02040503050406030204" pitchFamily="18" charset="0"/>
              </a:rPr>
              <a:t>.</a:t>
            </a:r>
          </a:p>
          <a:p>
            <a:pPr marL="457200" indent="-457200">
              <a:buFont typeface="+mj-lt"/>
              <a:buAutoNum type="arabicPeriod"/>
              <a:defRPr/>
            </a:pPr>
            <a:r>
              <a:rPr lang="en-US" sz="2400" b="1" dirty="0" err="1">
                <a:latin typeface="Cambria" panose="02040503050406030204" pitchFamily="18" charset="0"/>
                <a:ea typeface="Cambria" panose="02040503050406030204" pitchFamily="18" charset="0"/>
              </a:rPr>
              <a:t>Menurut</a:t>
            </a:r>
            <a:r>
              <a:rPr lang="en-US" sz="2400" b="1" dirty="0">
                <a:latin typeface="Cambria" panose="02040503050406030204" pitchFamily="18" charset="0"/>
                <a:ea typeface="Cambria" panose="02040503050406030204" pitchFamily="18" charset="0"/>
              </a:rPr>
              <a:t> The Liang </a:t>
            </a:r>
            <a:r>
              <a:rPr lang="en-US" sz="2400" b="1" dirty="0" err="1">
                <a:latin typeface="Cambria" panose="02040503050406030204" pitchFamily="18" charset="0"/>
                <a:ea typeface="Cambria" panose="02040503050406030204" pitchFamily="18" charset="0"/>
              </a:rPr>
              <a:t>Gie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Manajemen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merupakan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rangkaian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aktivitas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merencanakan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mengorganisasikan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mengatur</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menyusun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mengarahkan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mengawasi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mengendalikan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menyelenggarakan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secara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tertib</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suatu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kegiatan</a:t>
            </a:r>
            <a:r>
              <a:rPr lang="en-US" sz="2400" dirty="0">
                <a:latin typeface="Cambria" panose="02040503050406030204" pitchFamily="18" charset="0"/>
                <a:ea typeface="Cambria" panose="02040503050406030204" pitchFamily="18" charset="0"/>
              </a:rPr>
              <a:t> (office work)</a:t>
            </a:r>
          </a:p>
          <a:p>
            <a:pPr>
              <a:defRPr/>
            </a:pPr>
            <a:endParaRPr lang="en-US" sz="2400" dirty="0">
              <a:latin typeface="Cambria" panose="02040503050406030204" pitchFamily="18" charset="0"/>
              <a:ea typeface="Cambria" panose="02040503050406030204" pitchFamily="18" charset="0"/>
            </a:endParaRPr>
          </a:p>
        </p:txBody>
      </p:sp>
      <p:sp>
        <p:nvSpPr>
          <p:cNvPr id="4" name="Freeform 2">
            <a:extLst>
              <a:ext uri="{FF2B5EF4-FFF2-40B4-BE49-F238E27FC236}">
                <a16:creationId xmlns:a16="http://schemas.microsoft.com/office/drawing/2014/main" id="{8A4F4F56-1EE4-0205-0654-7BDBC40A6B55}"/>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3">
            <a:extLst>
              <a:ext uri="{FF2B5EF4-FFF2-40B4-BE49-F238E27FC236}">
                <a16:creationId xmlns:a16="http://schemas.microsoft.com/office/drawing/2014/main" id="{810CD060-A622-A9DE-3785-09A6321005F8}"/>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6" name="Freeform 4">
            <a:extLst>
              <a:ext uri="{FF2B5EF4-FFF2-40B4-BE49-F238E27FC236}">
                <a16:creationId xmlns:a16="http://schemas.microsoft.com/office/drawing/2014/main" id="{E53EC15B-0B73-49B8-3799-2C8685D0F788}"/>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7" name="Picture 6">
            <a:extLst>
              <a:ext uri="{FF2B5EF4-FFF2-40B4-BE49-F238E27FC236}">
                <a16:creationId xmlns:a16="http://schemas.microsoft.com/office/drawing/2014/main" id="{4BB774BE-8164-07AB-0645-1FD3AA9C7A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58A7E313-3656-2663-47AB-151F01F4C972}"/>
              </a:ext>
            </a:extLst>
          </p:cNvPr>
          <p:cNvSpPr>
            <a:spLocks noChangeArrowheads="1"/>
          </p:cNvSpPr>
          <p:nvPr/>
        </p:nvSpPr>
        <p:spPr bwMode="auto">
          <a:xfrm>
            <a:off x="969818" y="1323976"/>
            <a:ext cx="1008610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u="sng" dirty="0">
                <a:latin typeface="Cambria" panose="02040503050406030204" pitchFamily="18" charset="0"/>
                <a:ea typeface="Cambria" panose="02040503050406030204" pitchFamily="18" charset="0"/>
              </a:rPr>
              <a:t>DEFINISI ILMU ADMINISTRASI PERKANTORAN</a:t>
            </a:r>
          </a:p>
          <a:p>
            <a:pPr eaLnBrk="1" hangingPunct="1">
              <a:spcBef>
                <a:spcPct val="0"/>
              </a:spcBef>
              <a:buClrTx/>
              <a:buSzTx/>
              <a:buFontTx/>
              <a:buNone/>
            </a:pPr>
            <a:endParaRPr lang="en-US" altLang="en-US" b="1" u="sng" dirty="0">
              <a:latin typeface="Cambria" panose="02040503050406030204" pitchFamily="18" charset="0"/>
              <a:ea typeface="Cambria" panose="02040503050406030204" pitchFamily="18" charset="0"/>
            </a:endParaRPr>
          </a:p>
          <a:p>
            <a:pPr algn="ctr" eaLnBrk="1" hangingPunct="1">
              <a:spcBef>
                <a:spcPct val="0"/>
              </a:spcBef>
              <a:buClrTx/>
              <a:buSzTx/>
              <a:buFontTx/>
              <a:buNone/>
            </a:pPr>
            <a:r>
              <a:rPr lang="en-US" altLang="en-US" b="1" dirty="0" err="1">
                <a:latin typeface="Cambria" panose="02040503050406030204" pitchFamily="18" charset="0"/>
                <a:ea typeface="Cambria" panose="02040503050406030204" pitchFamily="18" charset="0"/>
              </a:rPr>
              <a:t>Rangkaian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aktivitas</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merencanakan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mengorganisasikan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mengarahkan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mengawasi</a:t>
            </a:r>
            <a:r>
              <a:rPr lang="en-US" altLang="en-US" b="1" dirty="0">
                <a:latin typeface="Cambria" panose="02040503050406030204" pitchFamily="18" charset="0"/>
                <a:ea typeface="Cambria" panose="02040503050406030204" pitchFamily="18" charset="0"/>
              </a:rPr>
              <a:t>, dan </a:t>
            </a:r>
            <a:r>
              <a:rPr lang="en-US" altLang="en-US" b="1" dirty="0" err="1">
                <a:latin typeface="Cambria" panose="02040503050406030204" pitchFamily="18" charset="0"/>
                <a:ea typeface="Cambria" panose="02040503050406030204" pitchFamily="18" charset="0"/>
              </a:rPr>
              <a:t>mengendalikan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hingga</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menyelenggarakan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secara</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tertib</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pekejaan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administrasi</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perkantoran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untuk</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menunjang</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pencapaian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tujuan</a:t>
            </a:r>
            <a:r>
              <a:rPr lang="en-US" altLang="en-US" b="1" dirty="0">
                <a:latin typeface="Cambria" panose="02040503050406030204" pitchFamily="18" charset="0"/>
                <a:ea typeface="Cambria" panose="02040503050406030204" pitchFamily="18" charset="0"/>
              </a:rPr>
              <a:t> </a:t>
            </a:r>
            <a:r>
              <a:rPr lang="en-US" altLang="en-US" b="1" dirty="0" err="1">
                <a:latin typeface="Cambria" panose="02040503050406030204" pitchFamily="18" charset="0"/>
                <a:ea typeface="Cambria" panose="02040503050406030204" pitchFamily="18" charset="0"/>
              </a:rPr>
              <a:t>organisasi</a:t>
            </a:r>
            <a:r>
              <a:rPr lang="en-US" altLang="en-US" b="1" dirty="0">
                <a:latin typeface="Cambria" panose="02040503050406030204" pitchFamily="18" charset="0"/>
                <a:ea typeface="Cambria" panose="02040503050406030204" pitchFamily="18" charset="0"/>
              </a:rPr>
              <a:t>. </a:t>
            </a:r>
          </a:p>
          <a:p>
            <a:pPr algn="ctr" eaLnBrk="1" hangingPunct="1">
              <a:spcBef>
                <a:spcPct val="0"/>
              </a:spcBef>
              <a:buClrTx/>
              <a:buSzTx/>
              <a:buFontTx/>
              <a:buNone/>
            </a:pPr>
            <a:r>
              <a:rPr lang="en-US" altLang="en-US" b="1" dirty="0">
                <a:latin typeface="Cambria" panose="02040503050406030204" pitchFamily="18" charset="0"/>
                <a:ea typeface="Cambria" panose="02040503050406030204" pitchFamily="18" charset="0"/>
              </a:rPr>
              <a:t>(</a:t>
            </a:r>
            <a:r>
              <a:rPr lang="en-US" altLang="en-US" b="1" dirty="0" err="1">
                <a:latin typeface="Cambria" panose="02040503050406030204" pitchFamily="18" charset="0"/>
                <a:ea typeface="Cambria" panose="02040503050406030204" pitchFamily="18" charset="0"/>
              </a:rPr>
              <a:t>Quible</a:t>
            </a:r>
            <a:r>
              <a:rPr lang="en-US" altLang="en-US" b="1" dirty="0">
                <a:latin typeface="Cambria" panose="02040503050406030204" pitchFamily="18" charset="0"/>
                <a:ea typeface="Cambria" panose="02040503050406030204" pitchFamily="18" charset="0"/>
              </a:rPr>
              <a:t>, 2001)</a:t>
            </a:r>
          </a:p>
        </p:txBody>
      </p:sp>
      <p:sp>
        <p:nvSpPr>
          <p:cNvPr id="2" name="Freeform 2">
            <a:extLst>
              <a:ext uri="{FF2B5EF4-FFF2-40B4-BE49-F238E27FC236}">
                <a16:creationId xmlns:a16="http://schemas.microsoft.com/office/drawing/2014/main" id="{9FB0A5F4-F733-3603-DC81-02C7D6A2A859}"/>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B5DEADA1-DAF7-A4EA-62B2-5A6362DF9A12}"/>
              </a:ext>
            </a:extLst>
          </p:cNvPr>
          <p:cNvSpPr/>
          <p:nvPr/>
        </p:nvSpPr>
        <p:spPr>
          <a:xfrm>
            <a:off x="9546495" y="4184669"/>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A6D762FB-D1AB-8D89-F34B-4C32954752EA}"/>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9749991F-95B8-B2F1-B83D-71682E7B60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9DDD11-4C0E-B93D-F6DE-6AB496300402}"/>
              </a:ext>
            </a:extLst>
          </p:cNvPr>
          <p:cNvSpPr>
            <a:spLocks noGrp="1" noChangeArrowheads="1"/>
          </p:cNvSpPr>
          <p:nvPr>
            <p:ph type="ctrTitle"/>
          </p:nvPr>
        </p:nvSpPr>
        <p:spPr>
          <a:xfrm>
            <a:off x="2209800" y="438439"/>
            <a:ext cx="7772400" cy="1008063"/>
          </a:xfrm>
        </p:spPr>
        <p:txBody>
          <a:bodyPr>
            <a:normAutofit/>
          </a:bodyPr>
          <a:lstStyle/>
          <a:p>
            <a:pPr eaLnBrk="1" hangingPunct="1">
              <a:defRPr/>
            </a:pPr>
            <a:r>
              <a:rPr lang="en-US" sz="3600" b="1" dirty="0">
                <a:latin typeface="Cambria" panose="02040503050406030204" pitchFamily="18" charset="0"/>
                <a:ea typeface="Cambria" panose="02040503050406030204" pitchFamily="18" charset="0"/>
              </a:rPr>
              <a:t>PENGERTIAN MANAJAMEN KANTOR</a:t>
            </a:r>
          </a:p>
        </p:txBody>
      </p:sp>
      <p:sp>
        <p:nvSpPr>
          <p:cNvPr id="2051" name="Rectangle 3">
            <a:extLst>
              <a:ext uri="{FF2B5EF4-FFF2-40B4-BE49-F238E27FC236}">
                <a16:creationId xmlns:a16="http://schemas.microsoft.com/office/drawing/2014/main" id="{5923D8BB-FFB4-13F6-F9FB-ED7059E340A8}"/>
              </a:ext>
            </a:extLst>
          </p:cNvPr>
          <p:cNvSpPr>
            <a:spLocks noGrp="1" noChangeArrowheads="1"/>
          </p:cNvSpPr>
          <p:nvPr>
            <p:ph type="subTitle" idx="1"/>
          </p:nvPr>
        </p:nvSpPr>
        <p:spPr>
          <a:xfrm>
            <a:off x="831273" y="1752600"/>
            <a:ext cx="10464800" cy="5105400"/>
          </a:xfrm>
        </p:spPr>
        <p:txBody>
          <a:bodyPr>
            <a:normAutofit fontScale="92500"/>
          </a:bodyPr>
          <a:lstStyle/>
          <a:p>
            <a:pPr marL="457200" indent="-457200" algn="just">
              <a:buFont typeface="+mj-lt"/>
              <a:buAutoNum type="arabicPeriod"/>
              <a:defRPr/>
            </a:pPr>
            <a:r>
              <a:rPr lang="en-US" dirty="0" err="1">
                <a:latin typeface="Cambria" panose="02040503050406030204" pitchFamily="18" charset="0"/>
                <a:ea typeface="Cambria" panose="02040503050406030204" pitchFamily="18" charset="0"/>
              </a:rPr>
              <a:t>Manajemen</a:t>
            </a:r>
            <a:r>
              <a:rPr lang="en-US" dirty="0">
                <a:latin typeface="Cambria" panose="02040503050406030204" pitchFamily="18" charset="0"/>
                <a:ea typeface="Cambria" panose="02040503050406030204" pitchFamily="18" charset="0"/>
              </a:rPr>
              <a:t> Kantor </a:t>
            </a:r>
            <a:r>
              <a:rPr lang="en-US" dirty="0" err="1">
                <a:latin typeface="Cambria" panose="02040503050406030204" pitchFamily="18" charset="0"/>
                <a:ea typeface="Cambria" panose="02040503050406030204" pitchFamily="18" charset="0"/>
              </a:rPr>
              <a:t>adalah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Perencanaan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pengorganisasian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pengarahan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pengkoordinasian</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pengawasan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pekerjaan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ketatausahaan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untuk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mencapai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tujuan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telah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diperkirakan</a:t>
            </a:r>
            <a:endParaRPr lang="en-US" dirty="0">
              <a:latin typeface="Cambria" panose="02040503050406030204" pitchFamily="18" charset="0"/>
              <a:ea typeface="Cambria" panose="02040503050406030204" pitchFamily="18" charset="0"/>
            </a:endParaRPr>
          </a:p>
          <a:p>
            <a:pPr marL="457200" indent="-457200" algn="just">
              <a:buFont typeface="+mj-lt"/>
              <a:buAutoNum type="arabicPeriod"/>
              <a:defRPr/>
            </a:pPr>
            <a:r>
              <a:rPr lang="en-US" dirty="0" err="1">
                <a:latin typeface="Cambria" panose="02040503050406030204" pitchFamily="18" charset="0"/>
                <a:ea typeface="Cambria" panose="02040503050406030204" pitchFamily="18" charset="0"/>
              </a:rPr>
              <a:t>Manajemen</a:t>
            </a:r>
            <a:r>
              <a:rPr lang="en-US" dirty="0">
                <a:latin typeface="Cambria" panose="02040503050406030204" pitchFamily="18" charset="0"/>
                <a:ea typeface="Cambria" panose="02040503050406030204" pitchFamily="18" charset="0"/>
              </a:rPr>
              <a:t> Kantor </a:t>
            </a:r>
            <a:r>
              <a:rPr lang="en-US" dirty="0" err="1">
                <a:latin typeface="Cambria" panose="02040503050406030204" pitchFamily="18" charset="0"/>
                <a:ea typeface="Cambria" panose="02040503050406030204" pitchFamily="18" charset="0"/>
              </a:rPr>
              <a:t>adalah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seluruh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kegiatan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penataan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berhubungan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dengan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pelaksanaan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tatausaha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sebuah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organisasi</a:t>
            </a:r>
            <a:r>
              <a:rPr lang="en-US" dirty="0">
                <a:latin typeface="Cambria" panose="02040503050406030204" pitchFamily="18" charset="0"/>
                <a:ea typeface="Cambria" panose="02040503050406030204" pitchFamily="18" charset="0"/>
              </a:rPr>
              <a:t> agar proses </a:t>
            </a:r>
            <a:r>
              <a:rPr lang="en-US" dirty="0" err="1">
                <a:latin typeface="Cambria" panose="02040503050406030204" pitchFamily="18" charset="0"/>
                <a:ea typeface="Cambria" panose="02040503050406030204" pitchFamily="18" charset="0"/>
              </a:rPr>
              <a:t>tersebut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mampu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menyediakan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informasi</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bermakna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bagi</a:t>
            </a:r>
            <a:r>
              <a:rPr lang="en-US" dirty="0">
                <a:latin typeface="Cambria" panose="02040503050406030204" pitchFamily="18" charset="0"/>
                <a:ea typeface="Cambria" panose="02040503050406030204" pitchFamily="18" charset="0"/>
              </a:rPr>
              <a:t> proses </a:t>
            </a:r>
            <a:r>
              <a:rPr lang="en-US" dirty="0" err="1">
                <a:latin typeface="Cambria" panose="02040503050406030204" pitchFamily="18" charset="0"/>
                <a:ea typeface="Cambria" panose="02040503050406030204" pitchFamily="18" charset="0"/>
              </a:rPr>
              <a:t>pembuatan</a:t>
            </a:r>
            <a:r>
              <a:rPr lang="en-US" dirty="0">
                <a:latin typeface="Cambria" panose="02040503050406030204" pitchFamily="18" charset="0"/>
                <a:ea typeface="Cambria" panose="02040503050406030204" pitchFamily="18" charset="0"/>
              </a:rPr>
              <a:t> Keputusan</a:t>
            </a:r>
          </a:p>
          <a:p>
            <a:pPr>
              <a:defRPr/>
            </a:pPr>
            <a:endParaRPr lang="en-US" dirty="0"/>
          </a:p>
          <a:p>
            <a:pPr>
              <a:defRPr/>
            </a:pPr>
            <a:r>
              <a:rPr lang="en-US" b="1" dirty="0"/>
              <a:t>Dua </a:t>
            </a:r>
            <a:r>
              <a:rPr lang="en-US" b="1" dirty="0" err="1"/>
              <a:t>sudut</a:t>
            </a:r>
            <a:r>
              <a:rPr lang="en-US" b="1" dirty="0"/>
              <a:t> </a:t>
            </a:r>
            <a:r>
              <a:rPr lang="en-US" b="1" dirty="0" err="1"/>
              <a:t>penglihatan</a:t>
            </a:r>
            <a:r>
              <a:rPr lang="en-US" b="1" dirty="0"/>
              <a:t> </a:t>
            </a:r>
            <a:r>
              <a:rPr lang="en-US" b="1" dirty="0" err="1"/>
              <a:t>Manajemen</a:t>
            </a:r>
            <a:r>
              <a:rPr lang="en-US" b="1" dirty="0"/>
              <a:t> Kantor</a:t>
            </a:r>
            <a:endParaRPr lang="en-US" b="1" u="sng" dirty="0"/>
          </a:p>
          <a:p>
            <a:pPr>
              <a:defRPr/>
            </a:pPr>
            <a:r>
              <a:rPr lang="en-US" b="1" u="sng" dirty="0"/>
              <a:t>Dari </a:t>
            </a:r>
            <a:r>
              <a:rPr lang="en-US" b="1" u="sng" dirty="0" err="1"/>
              <a:t>sudut</a:t>
            </a:r>
            <a:r>
              <a:rPr lang="en-US" b="1" u="sng" dirty="0"/>
              <a:t> </a:t>
            </a:r>
            <a:r>
              <a:rPr lang="en-US" b="1" u="sng" dirty="0" err="1"/>
              <a:t>manajemen</a:t>
            </a:r>
            <a:r>
              <a:rPr lang="en-US" b="1" dirty="0"/>
              <a:t> </a:t>
            </a:r>
            <a:r>
              <a:rPr lang="en-US" dirty="0"/>
              <a:t>: Manaj </a:t>
            </a:r>
            <a:r>
              <a:rPr lang="en-US" dirty="0" err="1"/>
              <a:t>kantor</a:t>
            </a:r>
            <a:r>
              <a:rPr lang="en-US" dirty="0"/>
              <a:t> </a:t>
            </a:r>
            <a:r>
              <a:rPr lang="en-US" dirty="0" err="1"/>
              <a:t>merupakan</a:t>
            </a:r>
            <a:r>
              <a:rPr lang="en-US" dirty="0"/>
              <a:t> </a:t>
            </a:r>
            <a:r>
              <a:rPr lang="en-US" dirty="0" err="1"/>
              <a:t>kegiatan</a:t>
            </a:r>
            <a:r>
              <a:rPr lang="en-US" dirty="0"/>
              <a:t> </a:t>
            </a:r>
            <a:r>
              <a:rPr lang="en-US" dirty="0" err="1"/>
              <a:t>untuk</a:t>
            </a:r>
            <a:r>
              <a:rPr lang="en-US" dirty="0"/>
              <a:t> </a:t>
            </a:r>
            <a:r>
              <a:rPr lang="en-US" dirty="0" err="1"/>
              <a:t>merencanakan</a:t>
            </a:r>
            <a:r>
              <a:rPr lang="en-US" dirty="0"/>
              <a:t>, </a:t>
            </a:r>
            <a:r>
              <a:rPr lang="en-US" dirty="0" err="1"/>
              <a:t>mengarahkan</a:t>
            </a:r>
            <a:r>
              <a:rPr lang="en-US" dirty="0"/>
              <a:t>, </a:t>
            </a:r>
            <a:r>
              <a:rPr lang="en-US" dirty="0" err="1"/>
              <a:t>mengendalikan</a:t>
            </a:r>
            <a:r>
              <a:rPr lang="en-US" dirty="0"/>
              <a:t>, </a:t>
            </a:r>
            <a:r>
              <a:rPr lang="en-US" dirty="0" err="1"/>
              <a:t>mengoordinasikan</a:t>
            </a:r>
            <a:r>
              <a:rPr lang="en-US" dirty="0"/>
              <a:t>, </a:t>
            </a:r>
            <a:r>
              <a:rPr lang="en-US" dirty="0" err="1"/>
              <a:t>mengawasi</a:t>
            </a:r>
            <a:r>
              <a:rPr lang="en-US" dirty="0"/>
              <a:t>, </a:t>
            </a:r>
            <a:r>
              <a:rPr lang="en-US" dirty="0" err="1"/>
              <a:t>mengurus</a:t>
            </a:r>
            <a:r>
              <a:rPr lang="en-US" dirty="0"/>
              <a:t>, </a:t>
            </a:r>
            <a:r>
              <a:rPr lang="en-US" dirty="0" err="1"/>
              <a:t>menyekbpurnakan</a:t>
            </a:r>
            <a:r>
              <a:rPr lang="en-US" dirty="0"/>
              <a:t> dan </a:t>
            </a:r>
            <a:r>
              <a:rPr lang="en-US" dirty="0" err="1"/>
              <a:t>menertibkan</a:t>
            </a:r>
            <a:r>
              <a:rPr lang="en-US" dirty="0"/>
              <a:t> </a:t>
            </a:r>
            <a:r>
              <a:rPr lang="en-US" dirty="0" err="1"/>
              <a:t>tatausaha</a:t>
            </a:r>
            <a:r>
              <a:rPr lang="en-US" dirty="0"/>
              <a:t> </a:t>
            </a:r>
            <a:r>
              <a:rPr lang="en-US" dirty="0" err="1"/>
              <a:t>kantor</a:t>
            </a:r>
            <a:endParaRPr lang="en-US" dirty="0"/>
          </a:p>
          <a:p>
            <a:pPr>
              <a:defRPr/>
            </a:pPr>
            <a:r>
              <a:rPr lang="en-US" b="1" u="sng" dirty="0"/>
              <a:t>Dari </a:t>
            </a:r>
            <a:r>
              <a:rPr lang="en-US" b="1" u="sng" dirty="0" err="1"/>
              <a:t>sudut</a:t>
            </a:r>
            <a:r>
              <a:rPr lang="en-US" b="1" u="sng" dirty="0"/>
              <a:t> </a:t>
            </a:r>
            <a:r>
              <a:rPr lang="en-US" b="1" u="sng" dirty="0" err="1"/>
              <a:t>sasaran</a:t>
            </a:r>
            <a:r>
              <a:rPr lang="en-US" dirty="0"/>
              <a:t>: </a:t>
            </a:r>
            <a:r>
              <a:rPr lang="en-US" dirty="0" err="1"/>
              <a:t>manajemen</a:t>
            </a:r>
            <a:r>
              <a:rPr lang="en-US" dirty="0"/>
              <a:t> </a:t>
            </a:r>
            <a:r>
              <a:rPr lang="en-US" dirty="0" err="1"/>
              <a:t>kantor</a:t>
            </a:r>
            <a:r>
              <a:rPr lang="en-US" dirty="0"/>
              <a:t> </a:t>
            </a:r>
            <a:r>
              <a:rPr lang="en-US" dirty="0" err="1"/>
              <a:t>adalah</a:t>
            </a:r>
            <a:r>
              <a:rPr lang="en-US" dirty="0"/>
              <a:t> </a:t>
            </a:r>
            <a:r>
              <a:rPr lang="en-US" dirty="0" err="1"/>
              <a:t>segala</a:t>
            </a:r>
            <a:r>
              <a:rPr lang="en-US" dirty="0"/>
              <a:t> </a:t>
            </a:r>
            <a:r>
              <a:rPr lang="en-US" dirty="0" err="1"/>
              <a:t>kegiatan</a:t>
            </a:r>
            <a:r>
              <a:rPr lang="en-US" dirty="0"/>
              <a:t> </a:t>
            </a:r>
            <a:r>
              <a:rPr lang="en-US" dirty="0" err="1"/>
              <a:t>penataan</a:t>
            </a:r>
            <a:r>
              <a:rPr lang="en-US" dirty="0"/>
              <a:t> yang </a:t>
            </a:r>
            <a:r>
              <a:rPr lang="en-US" dirty="0" err="1"/>
              <a:t>ditujukan</a:t>
            </a:r>
            <a:r>
              <a:rPr lang="en-US" dirty="0"/>
              <a:t> </a:t>
            </a:r>
            <a:r>
              <a:rPr lang="en-US" dirty="0" err="1"/>
              <a:t>kepada</a:t>
            </a:r>
            <a:r>
              <a:rPr lang="en-US" dirty="0"/>
              <a:t> </a:t>
            </a:r>
            <a:r>
              <a:rPr lang="en-US" dirty="0" err="1"/>
              <a:t>segala</a:t>
            </a:r>
            <a:r>
              <a:rPr lang="en-US" dirty="0"/>
              <a:t> </a:t>
            </a:r>
            <a:r>
              <a:rPr lang="en-US" dirty="0" err="1"/>
              <a:t>hal</a:t>
            </a:r>
            <a:r>
              <a:rPr lang="en-US" dirty="0"/>
              <a:t> yang </a:t>
            </a:r>
            <a:r>
              <a:rPr lang="en-US" dirty="0" err="1"/>
              <a:t>berhubungan</a:t>
            </a:r>
            <a:r>
              <a:rPr lang="en-US" dirty="0"/>
              <a:t> </a:t>
            </a:r>
            <a:r>
              <a:rPr lang="en-US" dirty="0" err="1"/>
              <a:t>dengan</a:t>
            </a:r>
            <a:r>
              <a:rPr lang="en-US" dirty="0"/>
              <a:t> </a:t>
            </a:r>
            <a:r>
              <a:rPr lang="en-US" dirty="0" err="1"/>
              <a:t>pelaksanaan</a:t>
            </a:r>
            <a:r>
              <a:rPr lang="en-US" dirty="0"/>
              <a:t> </a:t>
            </a:r>
            <a:r>
              <a:rPr lang="en-US" dirty="0" err="1"/>
              <a:t>tatausaha</a:t>
            </a:r>
            <a:r>
              <a:rPr lang="en-US" dirty="0"/>
              <a:t> </a:t>
            </a:r>
            <a:r>
              <a:rPr lang="en-US" dirty="0" err="1"/>
              <a:t>dalam</a:t>
            </a:r>
            <a:r>
              <a:rPr lang="en-US" dirty="0"/>
              <a:t> </a:t>
            </a:r>
            <a:r>
              <a:rPr lang="en-US" dirty="0" err="1"/>
              <a:t>sistem</a:t>
            </a:r>
            <a:r>
              <a:rPr lang="en-US" dirty="0"/>
              <a:t> </a:t>
            </a:r>
            <a:r>
              <a:rPr lang="en-US" dirty="0" err="1"/>
              <a:t>perkantoran</a:t>
            </a:r>
            <a:r>
              <a:rPr lang="en-US" dirty="0"/>
              <a:t> </a:t>
            </a:r>
            <a:r>
              <a:rPr lang="en-US" dirty="0" err="1"/>
              <a:t>untuk</a:t>
            </a:r>
            <a:r>
              <a:rPr lang="en-US" dirty="0"/>
              <a:t> </a:t>
            </a:r>
            <a:r>
              <a:rPr lang="en-US" dirty="0" err="1"/>
              <a:t>mencapai</a:t>
            </a:r>
            <a:r>
              <a:rPr lang="en-US" dirty="0"/>
              <a:t> </a:t>
            </a:r>
            <a:r>
              <a:rPr lang="en-US" dirty="0" err="1"/>
              <a:t>sasarn</a:t>
            </a:r>
            <a:r>
              <a:rPr lang="en-US" dirty="0"/>
              <a:t> </a:t>
            </a:r>
            <a:r>
              <a:rPr lang="en-US" dirty="0" err="1"/>
              <a:t>organisasi</a:t>
            </a:r>
            <a:endParaRPr lang="en-US" dirty="0"/>
          </a:p>
          <a:p>
            <a:pPr algn="just">
              <a:defRPr/>
            </a:pPr>
            <a:endParaRPr lang="en-US" dirty="0">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1681662C-3332-5C52-96F9-88EE958CEA9D}"/>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DE1A4789-E264-A804-2D71-9E0CAAE995B6}"/>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4" name="Freeform 4">
            <a:extLst>
              <a:ext uri="{FF2B5EF4-FFF2-40B4-BE49-F238E27FC236}">
                <a16:creationId xmlns:a16="http://schemas.microsoft.com/office/drawing/2014/main" id="{C3B0F187-004E-4938-F12C-64FB83A4600E}"/>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5" name="Picture 4">
            <a:extLst>
              <a:ext uri="{FF2B5EF4-FFF2-40B4-BE49-F238E27FC236}">
                <a16:creationId xmlns:a16="http://schemas.microsoft.com/office/drawing/2014/main" id="{4D837631-83A3-1A25-F962-A5BA244F43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 calcmode="lin" valueType="num">
                                      <p:cBhvr>
                                        <p:cTn id="21"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05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051">
                                            <p:txEl>
                                              <p:pRg st="3" end="3"/>
                                            </p:txEl>
                                          </p:spTgt>
                                        </p:tgtEl>
                                        <p:attrNameLst>
                                          <p:attrName>style.visibility</p:attrName>
                                        </p:attrNameLst>
                                      </p:cBhvr>
                                      <p:to>
                                        <p:strVal val="visible"/>
                                      </p:to>
                                    </p:set>
                                    <p:anim calcmode="lin" valueType="num">
                                      <p:cBhvr>
                                        <p:cTn id="28" dur="500" fill="hold"/>
                                        <p:tgtEl>
                                          <p:spTgt spid="205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05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0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051">
                                            <p:txEl>
                                              <p:pRg st="4" end="4"/>
                                            </p:txEl>
                                          </p:spTgt>
                                        </p:tgtEl>
                                        <p:attrNameLst>
                                          <p:attrName>style.visibility</p:attrName>
                                        </p:attrNameLst>
                                      </p:cBhvr>
                                      <p:to>
                                        <p:strVal val="visible"/>
                                      </p:to>
                                    </p:set>
                                    <p:anim calcmode="lin" valueType="num">
                                      <p:cBhvr>
                                        <p:cTn id="35" dur="500" fill="hold"/>
                                        <p:tgtEl>
                                          <p:spTgt spid="205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05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05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51">
                                            <p:txEl>
                                              <p:pRg st="5" end="5"/>
                                            </p:txEl>
                                          </p:spTgt>
                                        </p:tgtEl>
                                        <p:attrNameLst>
                                          <p:attrName>style.visibility</p:attrName>
                                        </p:attrNameLst>
                                      </p:cBhvr>
                                      <p:to>
                                        <p:strVal val="visible"/>
                                      </p:to>
                                    </p:set>
                                    <p:anim calcmode="lin" valueType="num">
                                      <p:cBhvr>
                                        <p:cTn id="42" dur="500" fill="hold"/>
                                        <p:tgtEl>
                                          <p:spTgt spid="2051">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051">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C37E-9483-64D3-1AB7-BF4C46E1ADC9}"/>
              </a:ext>
            </a:extLst>
          </p:cNvPr>
          <p:cNvSpPr>
            <a:spLocks noGrp="1"/>
          </p:cNvSpPr>
          <p:nvPr>
            <p:ph type="title"/>
          </p:nvPr>
        </p:nvSpPr>
        <p:spPr>
          <a:xfrm>
            <a:off x="838200" y="365125"/>
            <a:ext cx="11049000" cy="1325563"/>
          </a:xfrm>
        </p:spPr>
        <p:txBody>
          <a:bodyPr>
            <a:normAutofit/>
          </a:bodyPr>
          <a:lstStyle/>
          <a:p>
            <a:pPr>
              <a:defRPr/>
            </a:pPr>
            <a:r>
              <a:rPr lang="en-US" sz="3200" b="1" dirty="0">
                <a:latin typeface="Cambria" panose="02040503050406030204" pitchFamily="18" charset="0"/>
                <a:ea typeface="Cambria" panose="02040503050406030204" pitchFamily="18" charset="0"/>
              </a:rPr>
              <a:t>SASARAN KEGIATAN MANAJEMEN PERKANTORAN</a:t>
            </a:r>
            <a:endParaRPr lang="en-ID" sz="3200" b="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7A6152D4-B91A-586C-7A10-0DEB5542769D}"/>
              </a:ext>
            </a:extLst>
          </p:cNvPr>
          <p:cNvSpPr>
            <a:spLocks noGrp="1"/>
          </p:cNvSpPr>
          <p:nvPr>
            <p:ph idx="1"/>
          </p:nvPr>
        </p:nvSpPr>
        <p:spPr/>
        <p:txBody>
          <a:bodyPr>
            <a:normAutofit lnSpcReduction="10000"/>
          </a:bodyPr>
          <a:lstStyle/>
          <a:p>
            <a:pPr marL="0" indent="0">
              <a:buNone/>
              <a:defRPr/>
            </a:pPr>
            <a:r>
              <a:rPr lang="en-US" sz="2400" b="1" u="sng" dirty="0" err="1">
                <a:latin typeface="Cambria" panose="02040503050406030204" pitchFamily="18" charset="0"/>
                <a:ea typeface="Cambria" panose="02040503050406030204" pitchFamily="18" charset="0"/>
              </a:rPr>
              <a:t>Menurut</a:t>
            </a:r>
            <a:r>
              <a:rPr lang="en-US" sz="2400" b="1" u="sng" dirty="0">
                <a:latin typeface="Cambria" panose="02040503050406030204" pitchFamily="18" charset="0"/>
                <a:ea typeface="Cambria" panose="02040503050406030204" pitchFamily="18" charset="0"/>
              </a:rPr>
              <a:t> Charles Libbey:</a:t>
            </a:r>
          </a:p>
          <a:p>
            <a:pPr marL="457200" indent="-457200">
              <a:buFont typeface="+mj-lt"/>
              <a:buAutoNum type="arabicPeriod"/>
              <a:defRPr/>
            </a:pPr>
            <a:r>
              <a:rPr lang="en-US" sz="2400" dirty="0">
                <a:latin typeface="Cambria" panose="02040503050406030204" pitchFamily="18" charset="0"/>
                <a:ea typeface="Cambria" panose="02040503050406030204" pitchFamily="18" charset="0"/>
              </a:rPr>
              <a:t>Ruang </a:t>
            </a:r>
            <a:r>
              <a:rPr lang="en-US" sz="2400" dirty="0" err="1">
                <a:latin typeface="Cambria" panose="02040503050406030204" pitchFamily="18" charset="0"/>
                <a:ea typeface="Cambria" panose="02040503050406030204" pitchFamily="18" charset="0"/>
              </a:rPr>
              <a:t>Perkantoran</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err="1">
                <a:latin typeface="Cambria" panose="02040503050406030204" pitchFamily="18" charset="0"/>
                <a:ea typeface="Cambria" panose="02040503050406030204" pitchFamily="18" charset="0"/>
              </a:rPr>
              <a:t>Komunikasi</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err="1">
                <a:latin typeface="Cambria" panose="02040503050406030204" pitchFamily="18" charset="0"/>
                <a:ea typeface="Cambria" panose="02040503050406030204" pitchFamily="18" charset="0"/>
              </a:rPr>
              <a:t>Kepegawaian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perkantoran</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a:latin typeface="Cambria" panose="02040503050406030204" pitchFamily="18" charset="0"/>
                <a:ea typeface="Cambria" panose="02040503050406030204" pitchFamily="18" charset="0"/>
              </a:rPr>
              <a:t>Sarana dan </a:t>
            </a:r>
            <a:r>
              <a:rPr lang="en-US" sz="2400" dirty="0" err="1">
                <a:latin typeface="Cambria" panose="02040503050406030204" pitchFamily="18" charset="0"/>
                <a:ea typeface="Cambria" panose="02040503050406030204" pitchFamily="18" charset="0"/>
              </a:rPr>
              <a:t>prasarana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kantor</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err="1">
                <a:latin typeface="Cambria" panose="02040503050406030204" pitchFamily="18" charset="0"/>
                <a:ea typeface="Cambria" panose="02040503050406030204" pitchFamily="18" charset="0"/>
              </a:rPr>
              <a:t>Peralatan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mesin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kantor</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err="1">
                <a:latin typeface="Cambria" panose="02040503050406030204" pitchFamily="18" charset="0"/>
                <a:ea typeface="Cambria" panose="02040503050406030204" pitchFamily="18" charset="0"/>
              </a:rPr>
              <a:t>Perbekalan</a:t>
            </a:r>
            <a:r>
              <a:rPr lang="en-US" sz="2400" dirty="0">
                <a:latin typeface="Cambria" panose="02040503050406030204" pitchFamily="18" charset="0"/>
                <a:ea typeface="Cambria" panose="02040503050406030204" pitchFamily="18" charset="0"/>
              </a:rPr>
              <a:t> dan </a:t>
            </a:r>
            <a:r>
              <a:rPr lang="en-US" sz="2400" dirty="0" err="1">
                <a:latin typeface="Cambria" panose="02040503050406030204" pitchFamily="18" charset="0"/>
                <a:ea typeface="Cambria" panose="02040503050406030204" pitchFamily="18" charset="0"/>
              </a:rPr>
              <a:t>keperluan</a:t>
            </a:r>
            <a:r>
              <a:rPr lang="en-US" sz="2400" dirty="0">
                <a:latin typeface="Cambria" panose="02040503050406030204" pitchFamily="18" charset="0"/>
                <a:ea typeface="Cambria" panose="02040503050406030204" pitchFamily="18" charset="0"/>
              </a:rPr>
              <a:t> tata </a:t>
            </a:r>
            <a:r>
              <a:rPr lang="en-US" sz="2400" dirty="0" err="1">
                <a:latin typeface="Cambria" panose="02040503050406030204" pitchFamily="18" charset="0"/>
                <a:ea typeface="Cambria" panose="02040503050406030204" pitchFamily="18" charset="0"/>
              </a:rPr>
              <a:t>tulis</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err="1">
                <a:latin typeface="Cambria" panose="02040503050406030204" pitchFamily="18" charset="0"/>
                <a:ea typeface="Cambria" panose="02040503050406030204" pitchFamily="18" charset="0"/>
              </a:rPr>
              <a:t>Metode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kerja</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err="1">
                <a:latin typeface="Cambria" panose="02040503050406030204" pitchFamily="18" charset="0"/>
                <a:ea typeface="Cambria" panose="02040503050406030204" pitchFamily="18" charset="0"/>
              </a:rPr>
              <a:t>Warkat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kantor</a:t>
            </a:r>
            <a:endParaRPr lang="en-US" sz="2400" dirty="0">
              <a:latin typeface="Cambria" panose="02040503050406030204" pitchFamily="18" charset="0"/>
              <a:ea typeface="Cambria" panose="02040503050406030204" pitchFamily="18" charset="0"/>
            </a:endParaRPr>
          </a:p>
          <a:p>
            <a:pPr marL="457200" indent="-457200">
              <a:buFont typeface="+mj-lt"/>
              <a:buAutoNum type="arabicPeriod"/>
              <a:defRPr/>
            </a:pPr>
            <a:r>
              <a:rPr lang="en-US" sz="2400" dirty="0" err="1">
                <a:latin typeface="Cambria" panose="02040503050406030204" pitchFamily="18" charset="0"/>
                <a:ea typeface="Cambria" panose="02040503050406030204" pitchFamily="18" charset="0"/>
              </a:rPr>
              <a:t>Kontrol</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Pimpinan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pelaksana</a:t>
            </a:r>
            <a:endParaRPr lang="en-US" sz="2400" dirty="0">
              <a:latin typeface="Cambria" panose="02040503050406030204" pitchFamily="18" charset="0"/>
              <a:ea typeface="Cambria" panose="02040503050406030204" pitchFamily="18" charset="0"/>
            </a:endParaRPr>
          </a:p>
          <a:p>
            <a:pPr marL="514350" indent="-514350">
              <a:buFont typeface="+mj-lt"/>
              <a:buAutoNum type="arabicPeriod"/>
              <a:defRPr/>
            </a:pPr>
            <a:endParaRPr lang="en-ID" sz="3200" dirty="0">
              <a:latin typeface="Cambria" panose="02040503050406030204" pitchFamily="18" charset="0"/>
              <a:ea typeface="Cambria" panose="02040503050406030204" pitchFamily="18" charset="0"/>
            </a:endParaRPr>
          </a:p>
        </p:txBody>
      </p:sp>
      <p:sp>
        <p:nvSpPr>
          <p:cNvPr id="4" name="Freeform 2">
            <a:extLst>
              <a:ext uri="{FF2B5EF4-FFF2-40B4-BE49-F238E27FC236}">
                <a16:creationId xmlns:a16="http://schemas.microsoft.com/office/drawing/2014/main" id="{3ACC109B-B0FB-3FC7-7E30-8132F88774E3}"/>
              </a:ext>
            </a:extLst>
          </p:cNvPr>
          <p:cNvSpPr/>
          <p:nvPr/>
        </p:nvSpPr>
        <p:spPr>
          <a:xfrm>
            <a:off x="9546495" y="-2271646"/>
            <a:ext cx="4786707" cy="4786707"/>
          </a:xfrm>
          <a:custGeom>
            <a:avLst/>
            <a:gdLst/>
            <a:ahLst/>
            <a:cxnLst/>
            <a:rect l="l" t="t" r="r" b="b"/>
            <a:pathLst>
              <a:path w="7180060" h="7180060">
                <a:moveTo>
                  <a:pt x="0" y="0"/>
                </a:moveTo>
                <a:lnTo>
                  <a:pt x="7180060" y="0"/>
                </a:lnTo>
                <a:lnTo>
                  <a:pt x="7180060" y="7180061"/>
                </a:lnTo>
                <a:lnTo>
                  <a:pt x="0" y="718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3">
            <a:extLst>
              <a:ext uri="{FF2B5EF4-FFF2-40B4-BE49-F238E27FC236}">
                <a16:creationId xmlns:a16="http://schemas.microsoft.com/office/drawing/2014/main" id="{CE1B07FB-81C1-3872-0DF8-E4F9E0257A41}"/>
              </a:ext>
            </a:extLst>
          </p:cNvPr>
          <p:cNvSpPr/>
          <p:nvPr/>
        </p:nvSpPr>
        <p:spPr>
          <a:xfrm>
            <a:off x="8830661" y="3713614"/>
            <a:ext cx="7754629" cy="5486400"/>
          </a:xfrm>
          <a:custGeom>
            <a:avLst/>
            <a:gdLst/>
            <a:ahLst/>
            <a:cxnLst/>
            <a:rect l="l" t="t" r="r" b="b"/>
            <a:pathLst>
              <a:path w="11631943" h="8229600">
                <a:moveTo>
                  <a:pt x="0" y="0"/>
                </a:moveTo>
                <a:lnTo>
                  <a:pt x="11631944" y="0"/>
                </a:lnTo>
                <a:lnTo>
                  <a:pt x="11631944" y="8229600"/>
                </a:lnTo>
                <a:lnTo>
                  <a:pt x="0" y="8229600"/>
                </a:lnTo>
                <a:lnTo>
                  <a:pt x="0" y="0"/>
                </a:lnTo>
                <a:close/>
              </a:path>
            </a:pathLst>
          </a:custGeom>
          <a:blipFill>
            <a:blip r:embed="rId4"/>
            <a:stretch>
              <a:fillRect/>
            </a:stretch>
          </a:blipFill>
        </p:spPr>
      </p:sp>
      <p:sp>
        <p:nvSpPr>
          <p:cNvPr id="6" name="Freeform 4">
            <a:extLst>
              <a:ext uri="{FF2B5EF4-FFF2-40B4-BE49-F238E27FC236}">
                <a16:creationId xmlns:a16="http://schemas.microsoft.com/office/drawing/2014/main" id="{51EBF7A5-349E-C85D-4B7E-B3CC442A43A6}"/>
              </a:ext>
            </a:extLst>
          </p:cNvPr>
          <p:cNvSpPr/>
          <p:nvPr/>
        </p:nvSpPr>
        <p:spPr>
          <a:xfrm>
            <a:off x="4914120" y="4835898"/>
            <a:ext cx="3563361" cy="3883773"/>
          </a:xfrm>
          <a:custGeom>
            <a:avLst/>
            <a:gdLst/>
            <a:ahLst/>
            <a:cxnLst/>
            <a:rect l="l" t="t" r="r" b="b"/>
            <a:pathLst>
              <a:path w="5345042" h="5825659">
                <a:moveTo>
                  <a:pt x="0" y="0"/>
                </a:moveTo>
                <a:lnTo>
                  <a:pt x="5345042" y="0"/>
                </a:lnTo>
                <a:lnTo>
                  <a:pt x="5345042" y="5825659"/>
                </a:lnTo>
                <a:lnTo>
                  <a:pt x="0" y="5825659"/>
                </a:lnTo>
                <a:lnTo>
                  <a:pt x="0" y="0"/>
                </a:lnTo>
                <a:close/>
              </a:path>
            </a:pathLst>
          </a:custGeom>
          <a:blipFill>
            <a:blip r:embed="rId5"/>
            <a:stretch>
              <a:fillRect/>
            </a:stretch>
          </a:blipFill>
        </p:spPr>
      </p:sp>
      <p:pic>
        <p:nvPicPr>
          <p:cNvPr id="7" name="Picture 6">
            <a:extLst>
              <a:ext uri="{FF2B5EF4-FFF2-40B4-BE49-F238E27FC236}">
                <a16:creationId xmlns:a16="http://schemas.microsoft.com/office/drawing/2014/main" id="{C0C9F2D8-9595-B3AF-B5A6-2646FA874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0765" y="234007"/>
            <a:ext cx="718649" cy="84081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3007</Words>
  <Application>Microsoft Office PowerPoint</Application>
  <PresentationFormat>Widescreen</PresentationFormat>
  <Paragraphs>297</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Cambria</vt:lpstr>
      <vt:lpstr>Josefin Sans Bold</vt:lpstr>
      <vt:lpstr>Josefin Sans Semi-Bold</vt:lpstr>
      <vt:lpstr>Open Sauce</vt:lpstr>
      <vt:lpstr>Open Sauce Bold</vt:lpstr>
      <vt:lpstr>Poppins</vt:lpstr>
      <vt:lpstr>Poppins Semi-Bold</vt:lpstr>
      <vt:lpstr>Wingdings</vt:lpstr>
      <vt:lpstr>Office Theme</vt:lpstr>
      <vt:lpstr>PowerPoint Presentation</vt:lpstr>
      <vt:lpstr>PENGERTIAN MANAJEMEN PERKANTORAN</vt:lpstr>
      <vt:lpstr>PowerPoint Presentation</vt:lpstr>
      <vt:lpstr>PENGERTIAN KANTOR</vt:lpstr>
      <vt:lpstr>PowerPoint Presentation</vt:lpstr>
      <vt:lpstr>MANAJEMEN PERKANTORAN</vt:lpstr>
      <vt:lpstr>PowerPoint Presentation</vt:lpstr>
      <vt:lpstr>PENGERTIAN MANAJAMEN KANTOR</vt:lpstr>
      <vt:lpstr>SASARAN KEGIATAN MANAJEMEN PERKANTORAN</vt:lpstr>
      <vt:lpstr>PowerPoint Presentation</vt:lpstr>
      <vt:lpstr>TUGAS/FUNGSI MANAJER PERKANTORAN </vt:lpstr>
      <vt:lpstr>SYARAT-SYARAT MANAJER PERKANTORAN </vt:lpstr>
      <vt:lpstr>Kiat Menjadi Pegawai Administrasi </vt:lpstr>
      <vt:lpstr>PowerPoint Presentation</vt:lpstr>
      <vt:lpstr>PowerPoint Presentation</vt:lpstr>
      <vt:lpstr>PowerPoint Presentation</vt:lpstr>
      <vt:lpstr>AKTIFITAS DAN JASA TATA USAHA</vt:lpstr>
      <vt:lpstr>Proses Manajemen Kantor</vt:lpstr>
      <vt:lpstr>Pengorganisasian kantor</vt:lpstr>
      <vt:lpstr>Tujuan Kantor</vt:lpstr>
      <vt:lpstr>Aspek Manajemen Kantor</vt:lpstr>
      <vt:lpstr>HARAPAN MANAJEMEN KEPADA MANAJEMEN KANTOR</vt:lpstr>
      <vt:lpstr>HARAPAN MANAJEMEN KEPADA MANAJEMEN KANTOR</vt:lpstr>
      <vt:lpstr>PERANAN MANAJER KANTOR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setia hadi purwanto</dc:creator>
  <cp:lastModifiedBy>setia hadi purwanto</cp:lastModifiedBy>
  <cp:revision>1</cp:revision>
  <dcterms:created xsi:type="dcterms:W3CDTF">2025-03-03T01:06:35Z</dcterms:created>
  <dcterms:modified xsi:type="dcterms:W3CDTF">2025-03-03T06:21:55Z</dcterms:modified>
</cp:coreProperties>
</file>